
<file path=[Content_Types].xml><?xml version="1.0" encoding="utf-8"?>
<Types xmlns="http://schemas.openxmlformats.org/package/2006/content-types">
  <Default Extension="png" ContentType="image/png"/>
  <Default Extension="bin" ContentType="audio/unknown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86" r:id="rId3"/>
    <p:sldId id="319" r:id="rId4"/>
    <p:sldId id="306" r:id="rId5"/>
    <p:sldId id="302" r:id="rId6"/>
    <p:sldId id="301" r:id="rId7"/>
    <p:sldId id="270" r:id="rId8"/>
    <p:sldId id="272" r:id="rId9"/>
    <p:sldId id="294" r:id="rId10"/>
    <p:sldId id="261" r:id="rId11"/>
    <p:sldId id="295" r:id="rId12"/>
    <p:sldId id="259" r:id="rId13"/>
    <p:sldId id="289" r:id="rId14"/>
    <p:sldId id="300" r:id="rId15"/>
    <p:sldId id="310" r:id="rId16"/>
    <p:sldId id="324" r:id="rId17"/>
    <p:sldId id="290" r:id="rId18"/>
    <p:sldId id="293" r:id="rId19"/>
    <p:sldId id="314" r:id="rId20"/>
    <p:sldId id="296" r:id="rId21"/>
    <p:sldId id="297" r:id="rId22"/>
    <p:sldId id="317" r:id="rId23"/>
    <p:sldId id="320" r:id="rId24"/>
    <p:sldId id="318" r:id="rId25"/>
    <p:sldId id="321" r:id="rId26"/>
    <p:sldId id="322" r:id="rId27"/>
    <p:sldId id="258" r:id="rId28"/>
    <p:sldId id="323" r:id="rId29"/>
  </p:sldIdLst>
  <p:sldSz cx="9144000" cy="5143500" type="screen16x9"/>
  <p:notesSz cx="6858000" cy="93138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13" autoAdjust="0"/>
    <p:restoredTop sz="91419" autoAdjust="0"/>
  </p:normalViewPr>
  <p:slideViewPr>
    <p:cSldViewPr>
      <p:cViewPr varScale="1">
        <p:scale>
          <a:sx n="142" d="100"/>
          <a:sy n="142" d="100"/>
        </p:scale>
        <p:origin x="-678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02394-D460-4208-B2D6-A1A603A7D790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918B9-F908-44EA-ADE9-B3C2EED6F9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257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AEC0D-B030-4A40-AF97-8B6284095EBA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4229A-0609-4F91-8CDA-3B6B64CA30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38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 bwMode="gray">
          <a:xfrm>
            <a:off x="825500" y="901700"/>
            <a:ext cx="5678488" cy="319563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4CBF50E3-ED67-46F2-ABFC-A36EE1082CF7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97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4229A-0609-4F91-8CDA-3B6B64CA30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318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4229A-0609-4F91-8CDA-3B6B64CA30A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169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4229A-0609-4F91-8CDA-3B6B64CA30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532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4229A-0609-4F91-8CDA-3B6B64CA30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6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4229A-0609-4F91-8CDA-3B6B64CA30A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396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 bwMode="gray">
          <a:xfrm>
            <a:off x="825500" y="901700"/>
            <a:ext cx="5678488" cy="3195638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Chart </a:t>
            </a:r>
            <a:fld id="{4CBF50E3-ED67-46F2-ABFC-A36EE1082CF7}" type="slidenum">
              <a:rPr lang="en-US" b="1" smtClean="0"/>
              <a:pPr/>
              <a:t>27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5456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6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9" y="2932113"/>
            <a:ext cx="8601073" cy="2052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1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3" y="2926794"/>
            <a:ext cx="8421689" cy="103163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3" y="3958431"/>
            <a:ext cx="8421689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pic>
        <p:nvPicPr>
          <p:cNvPr id="20" name="Picture 2" descr="https://www.uni-potsdam.de/fileadmin01/projects/zavz/images/logos/01_UPjpg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9" y="233061"/>
            <a:ext cx="715411" cy="75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6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gray">
          <a:xfrm>
            <a:off x="7128284" y="203047"/>
            <a:ext cx="2015716" cy="1180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200" b="1" dirty="0" err="1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07505" y="1"/>
            <a:ext cx="7380820" cy="1131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 bwMode="gray">
          <a:xfrm>
            <a:off x="179388" y="2932113"/>
            <a:ext cx="8601075" cy="2052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58775" y="1058862"/>
            <a:ext cx="8605838" cy="3744913"/>
          </a:xfrm>
          <a:noFill/>
          <a:ln>
            <a:noFill/>
          </a:ln>
        </p:spPr>
        <p:txBody>
          <a:bodyPr anchor="ctr"/>
          <a:lstStyle>
            <a:lvl1pPr algn="ctr">
              <a:defRPr i="1"/>
            </a:lvl1pPr>
          </a:lstStyle>
          <a:p>
            <a:r>
              <a:rPr lang="de-DE" dirty="0" smtClean="0"/>
              <a:t>Insert </a:t>
            </a:r>
            <a:r>
              <a:rPr lang="de-DE" dirty="0" err="1" smtClean="0"/>
              <a:t>picture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79389" y="2926794"/>
            <a:ext cx="8601073" cy="2057956"/>
          </a:xfrm>
          <a:solidFill>
            <a:schemeClr val="accent2">
              <a:alpha val="70000"/>
            </a:schemeClr>
          </a:solidFill>
        </p:spPr>
        <p:txBody>
          <a:bodyPr vert="horz" lIns="108000" tIns="252000" rIns="0" bIns="0" rtlCol="0" anchor="t" anchorCtr="0">
            <a:noAutofit/>
          </a:bodyPr>
          <a:lstStyle>
            <a:lvl1pPr>
              <a:defRPr lang="de-DE" sz="20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 smtClean="0"/>
              <a:t>   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8775" y="2932114"/>
            <a:ext cx="8421689" cy="1026317"/>
          </a:xfrm>
          <a:noFill/>
        </p:spPr>
        <p:txBody>
          <a:bodyPr lIns="108000" tIns="0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Presentationtitle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up to maximum 2 lines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3958431"/>
            <a:ext cx="8421687" cy="840025"/>
          </a:xfrm>
        </p:spPr>
        <p:txBody>
          <a:bodyPr rIns="108000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</a:t>
            </a:r>
            <a:br>
              <a:rPr lang="en-US" dirty="0" smtClean="0"/>
            </a:br>
            <a:r>
              <a:rPr lang="en-US" dirty="0" smtClean="0"/>
              <a:t>Job Description</a:t>
            </a:r>
            <a:br>
              <a:rPr lang="en-US" dirty="0" smtClean="0"/>
            </a:br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32" name="Grafik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65" y="239817"/>
            <a:ext cx="1308999" cy="741766"/>
          </a:xfrm>
          <a:prstGeom prst="rect">
            <a:avLst/>
          </a:prstGeom>
        </p:spPr>
      </p:pic>
      <p:pic>
        <p:nvPicPr>
          <p:cNvPr id="33" name="Picture 2" descr="https://www.uni-potsdam.de/fileadmin01/projects/zavz/images/logos/01_UPjpg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9" y="233061"/>
            <a:ext cx="715411" cy="75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479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13.07.2017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2.jpeg"/><Relationship Id="rId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wmv"/><Relationship Id="rId1" Type="http://schemas.openxmlformats.org/officeDocument/2006/relationships/video" Target="NULL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Datei:Monopoly_logo.svg" TargetMode="External"/><Relationship Id="rId13" Type="http://schemas.openxmlformats.org/officeDocument/2006/relationships/hyperlink" Target="https://de.wikipedia.org/wiki/Datei:Commerzbank_(2009).svg" TargetMode="External"/><Relationship Id="rId18" Type="http://schemas.openxmlformats.org/officeDocument/2006/relationships/hyperlink" Target="https://images.alphacoders.com/561/561098.jpg" TargetMode="External"/><Relationship Id="rId3" Type="http://schemas.openxmlformats.org/officeDocument/2006/relationships/hyperlink" Target="http://www.forfront.com/blog/forfront-and-kompass-reveal-new-customer-centric-partnership/" TargetMode="External"/><Relationship Id="rId21" Type="http://schemas.openxmlformats.org/officeDocument/2006/relationships/hyperlink" Target="http://www.spiegel.de/auto/aktuell/volkswagen-und-bosch-schwere-vorwuerfe-gegen-den-zulieferer-a-1111209.html" TargetMode="External"/><Relationship Id="rId7" Type="http://schemas.openxmlformats.org/officeDocument/2006/relationships/hyperlink" Target="https://upload.wikimedia.org/wikipedia/commons/thumb/6/66/Wikidata-logo-en.svg/1280px-Wikidata-logo-en.svg.png" TargetMode="External"/><Relationship Id="rId12" Type="http://schemas.openxmlformats.org/officeDocument/2006/relationships/hyperlink" Target="https://de.wikipedia.org/wiki/Deutsche_Bahn#/media/File:Deutsche_Bahn_AG-Logo.svg" TargetMode="External"/><Relationship Id="rId17" Type="http://schemas.openxmlformats.org/officeDocument/2006/relationships/hyperlink" Target="https://emojipedia.org/apple/ios-10.3/" TargetMode="External"/><Relationship Id="rId2" Type="http://schemas.openxmlformats.org/officeDocument/2006/relationships/hyperlink" Target="http://www.designtagebuch.de/wp-content/uploads/mediathek/2016/09/spiegel-online-logo.png" TargetMode="External"/><Relationship Id="rId16" Type="http://schemas.openxmlformats.org/officeDocument/2006/relationships/hyperlink" Target="http://en.zak.wubook.net/zimgs/plugin-broom2.png" TargetMode="External"/><Relationship Id="rId20" Type="http://schemas.openxmlformats.org/officeDocument/2006/relationships/hyperlink" Target="https://static.vecteezy.com/system/resources/previews/000/095/253/non_2x/ripped-paper-vector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mplisense.com/wp-content/uploads/implisense_logo_color_whitebg.jpg" TargetMode="External"/><Relationship Id="rId11" Type="http://schemas.openxmlformats.org/officeDocument/2006/relationships/hyperlink" Target="https://de.wikipedia.org/wiki/Robert_Bosch_GmbH#/media/File:Bosch-Logo.svg" TargetMode="External"/><Relationship Id="rId5" Type="http://schemas.openxmlformats.org/officeDocument/2006/relationships/hyperlink" Target="https://upload.wikimedia.org/wikipedia/commons/thumb/7/73/DBpediaLogo.svg/1280px-DBpediaLogo.svg.png" TargetMode="External"/><Relationship Id="rId15" Type="http://schemas.openxmlformats.org/officeDocument/2006/relationships/hyperlink" Target="http://icons.iconarchive.com/icons/icons8/ios7/512/Data-Combo-Chart-icon.png" TargetMode="External"/><Relationship Id="rId10" Type="http://schemas.openxmlformats.org/officeDocument/2006/relationships/hyperlink" Target="https://upload.wikimedia.org/wikipedia/commons/thumb/9/90/VWAG-Logo.svg/1134px-VWAG-Logo.svg.png" TargetMode="External"/><Relationship Id="rId19" Type="http://schemas.openxmlformats.org/officeDocument/2006/relationships/hyperlink" Target="http://www.hannainthecity.com/wp-content/uploads/2014/07/Uncle-Pennybags-surprised.png" TargetMode="External"/><Relationship Id="rId4" Type="http://schemas.openxmlformats.org/officeDocument/2006/relationships/hyperlink" Target="https://upload.wikimedia.org/wikipedia/commons/thumb/8/80/Wikipedia-logo-v2.svg/1122px-Wikipedia-logo-v2.svg.png" TargetMode="External"/><Relationship Id="rId9" Type="http://schemas.openxmlformats.org/officeDocument/2006/relationships/hyperlink" Target="https://upload.wikimedia.org/wikipedia/commons/thumb/9/92/Audi-Logo_2016.svg/1280px-Audi-Logo_2016.svg.png" TargetMode="External"/><Relationship Id="rId14" Type="http://schemas.openxmlformats.org/officeDocument/2006/relationships/hyperlink" Target="https://d30y9cdsu7xlg0.cloudfront.net/png/31188-200.png" TargetMode="External"/><Relationship Id="rId22" Type="http://schemas.openxmlformats.org/officeDocument/2006/relationships/hyperlink" Target="https://image.freepik.com/free-vector/silver-plaques-collection_23-2147518874.jp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images.alphacoders.com/561/561098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7" b="151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solidFill>
            <a:schemeClr val="accent1">
              <a:alpha val="86000"/>
            </a:schemeClr>
          </a:solidFill>
        </p:spPr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21" name="Title 20"/>
          <p:cNvSpPr>
            <a:spLocks noGrp="1"/>
          </p:cNvSpPr>
          <p:nvPr>
            <p:ph type="ctrTitle"/>
          </p:nvPr>
        </p:nvSpPr>
        <p:spPr/>
        <p:txBody>
          <a:bodyPr tIns="0">
            <a:noAutofit/>
          </a:bodyPr>
          <a:lstStyle/>
          <a:p>
            <a:pPr algn="l"/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Wirtschaft im Beziehungscheck</a:t>
            </a:r>
            <a:r>
              <a:rPr lang="de-D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de-D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Konstruktion eines Netzwerks von Millionen deutscher Unternehmen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 smtClean="0"/>
              <a:t>Matthias </a:t>
            </a:r>
            <a:r>
              <a:rPr lang="en-US" dirty="0" err="1" smtClean="0"/>
              <a:t>Radscheit</a:t>
            </a:r>
            <a:r>
              <a:rPr lang="en-US" dirty="0" smtClean="0"/>
              <a:t>, Jonathan </a:t>
            </a:r>
            <a:r>
              <a:rPr lang="en-US" dirty="0" err="1" smtClean="0"/>
              <a:t>Janetzki</a:t>
            </a:r>
            <a:endParaRPr lang="en-US" dirty="0" smtClean="0"/>
          </a:p>
          <a:p>
            <a:r>
              <a:rPr lang="en-US" dirty="0" err="1" smtClean="0"/>
              <a:t>Fachgebiet</a:t>
            </a:r>
            <a:r>
              <a:rPr lang="en-US" dirty="0" smtClean="0"/>
              <a:t> </a:t>
            </a:r>
            <a:r>
              <a:rPr lang="en-US" dirty="0" err="1" smtClean="0"/>
              <a:t>Informationssysteme</a:t>
            </a:r>
            <a:endParaRPr lang="en-US" dirty="0" smtClean="0"/>
          </a:p>
          <a:p>
            <a:r>
              <a:rPr lang="en-US" dirty="0" err="1" smtClean="0"/>
              <a:t>Hasso-Plattner-Institut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4203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323" y="191018"/>
            <a:ext cx="1008111" cy="7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8666" y="136194"/>
            <a:ext cx="1182501" cy="7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3928" y="411511"/>
            <a:ext cx="2143884" cy="20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329973"/>
            <a:ext cx="2465265" cy="43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1920" y="1336487"/>
            <a:ext cx="1901936" cy="77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3767" y="1256289"/>
            <a:ext cx="1025729" cy="9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Nirwana\Desktop\bauteile\Artboard 3 copy 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100013"/>
            <a:ext cx="9153526" cy="53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0.04237 -2.22222E-6 C 0.05955 -2.22222E-6 0.08473 0.1534 0.08473 0.27809 L 0.08473 0.55679 " pathEditMode="relative" rAng="0" ptsTypes="FfFF">
                                      <p:cBhvr>
                                        <p:cTn id="28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6" y="2784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35802E-6 L -0.05902 -1.35802E-6 C -0.08559 -1.35802E-6 -0.11718 0.15247 -0.11718 0.27654 L -0.11718 0.55432 " pathEditMode="relative" rAng="0" ptsTypes="FfFF">
                                      <p:cBhvr>
                                        <p:cTn id="30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2771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48148E-6 L -0.18993 -1.48148E-6 C -0.27535 -1.48148E-6 -0.37882 0.15062 -0.37882 0.27315 L -0.37882 0.54753 " pathEditMode="relative" rAng="0" ptsTypes="FfFF">
                                      <p:cBhvr>
                                        <p:cTn id="32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41" y="2737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81481E-6 L 0.05035 4.81481E-6 C 0.07309 4.81481E-6 0.10139 0.08734 0.10139 0.15895 L 0.10139 0.31882 " pathEditMode="relative" rAng="0" ptsTypes="FfFF">
                                      <p:cBhvr>
                                        <p:cTn id="34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1592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-0.04895 4.81481E-6 C -0.06979 4.81481E-6 -0.096 0.08456 -0.096 0.15555 L -0.096 0.31882 " pathEditMode="relative" rAng="0" ptsTypes="FfFF">
                                      <p:cBhvr>
                                        <p:cTn id="36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9" y="1592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83951E-6 L 0.10902 -2.83951E-6 C 0.15798 -2.83951E-6 0.21927 0.14969 0.21927 0.27315 L 0.21927 0.54784 " pathEditMode="relative" rAng="0" ptsTypes="FfFF">
                                      <p:cBhvr>
                                        <p:cTn id="3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5" y="2737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0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02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Nirwana\Desktop\bauteile\Artboard 3 copy 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100013"/>
            <a:ext cx="9153526" cy="53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3668276" y="2265100"/>
            <a:ext cx="1960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Software</a:t>
            </a:r>
            <a:endParaRPr lang="de-DE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42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Nirwana\Private Documents\ITSE\BP Ingestion\PR\Bachelorpodium\Präsentation\Bauteile\Artboard 3 copy 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-92546"/>
            <a:ext cx="9153526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Nirwana\Private Documents\ITSE\BP Ingestion\PR\Bachelorpodium\Präsentation\Bauteile\Asset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836" y="1900767"/>
            <a:ext cx="1983507" cy="8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400092" y="200713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Data Extraction</a:t>
            </a:r>
            <a:endParaRPr lang="de-DE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188868" y="4219147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Muller" charset="0"/>
                <a:ea typeface="Muller" charset="0"/>
                <a:cs typeface="Muller" charset="0"/>
              </a:rPr>
              <a:t>Data</a:t>
            </a:r>
          </a:p>
          <a:p>
            <a:pPr algn="ctr"/>
            <a:r>
              <a:rPr lang="en-US" sz="1600" b="1" dirty="0" smtClean="0">
                <a:latin typeface="Muller" charset="0"/>
                <a:ea typeface="Muller" charset="0"/>
                <a:cs typeface="Muller" charset="0"/>
              </a:rPr>
              <a:t>Cockpit</a:t>
            </a:r>
            <a:endParaRPr lang="de-DE" sz="1600" b="1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11" name="Picture 4" descr="C:\Users\Nirwana\Private Documents\ITSE\BP Ingestion\PR\Bachelorpodium\Präsentation\Bauteile\Asset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46" y="1900767"/>
            <a:ext cx="1983507" cy="8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309565" y="2000543"/>
            <a:ext cx="180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Data</a:t>
            </a:r>
          </a:p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Integration</a:t>
            </a:r>
            <a:endParaRPr lang="de-DE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8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C:\Users\Nirwana\Private Documents\ITSE\BP Ingestion\PR\Bachelorpodium\Präsentation\Bauteile\Artboard 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76200"/>
            <a:ext cx="9153526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3283025" y="21853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Muller" charset="0"/>
                <a:ea typeface="Muller" charset="0"/>
                <a:cs typeface="Muller" charset="0"/>
              </a:rPr>
              <a:t>Data Integration</a:t>
            </a:r>
            <a:endParaRPr lang="de-DE" sz="2400" b="1" dirty="0"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123728" y="1444498"/>
            <a:ext cx="4680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en-US" b="1" i="1" dirty="0" err="1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Umsatz</a:t>
            </a:r>
            <a:r>
              <a:rPr lang="en-US" b="1" i="1" dirty="0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 der Volkswagen AG:</a:t>
            </a:r>
            <a:endParaRPr lang="de-DE" b="1" i="1" dirty="0" smtClean="0">
              <a:solidFill>
                <a:schemeClr val="bg1"/>
              </a:solidFill>
              <a:latin typeface="Muller" charset="0"/>
              <a:ea typeface="Muller" charset="0"/>
              <a:cs typeface="Muller" charset="0"/>
            </a:endParaRPr>
          </a:p>
          <a:p>
            <a:pPr marL="457200"/>
            <a:endParaRPr lang="de-DE" b="1" i="1" dirty="0">
              <a:solidFill>
                <a:schemeClr val="bg1"/>
              </a:solidFill>
              <a:latin typeface="Muller" charset="0"/>
              <a:ea typeface="Muller" charset="0"/>
              <a:cs typeface="Muller" charset="0"/>
            </a:endParaRPr>
          </a:p>
          <a:p>
            <a:pPr marL="457200"/>
            <a:r>
              <a:rPr lang="de-DE" b="1" i="1" dirty="0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217 </a:t>
            </a:r>
            <a:r>
              <a:rPr lang="de-DE" b="1" i="1" dirty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Mrd. </a:t>
            </a:r>
            <a:r>
              <a:rPr lang="de-DE" b="1" i="1" dirty="0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Umsatz</a:t>
            </a:r>
            <a:endParaRPr lang="de-DE" b="1" dirty="0" smtClean="0">
              <a:solidFill>
                <a:schemeClr val="bg1"/>
              </a:solidFill>
              <a:latin typeface="Muller" charset="0"/>
              <a:ea typeface="Muller" charset="0"/>
              <a:cs typeface="Muller" charset="0"/>
            </a:endParaRPr>
          </a:p>
          <a:p>
            <a:pPr marL="457200"/>
            <a:r>
              <a:rPr lang="de-DE" b="1" i="1" dirty="0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217.267.000.000 EUR</a:t>
            </a:r>
            <a:endParaRPr lang="de-DE" b="1" dirty="0" smtClean="0">
              <a:solidFill>
                <a:schemeClr val="bg1"/>
              </a:solidFill>
              <a:latin typeface="Muller" charset="0"/>
              <a:ea typeface="Muller" charset="0"/>
              <a:cs typeface="Muller" charset="0"/>
            </a:endParaRPr>
          </a:p>
          <a:p>
            <a:pPr marL="457200"/>
            <a:r>
              <a:rPr lang="de-DE" b="1" i="1" dirty="0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217.2 </a:t>
            </a:r>
            <a:r>
              <a:rPr lang="de-DE" b="1" i="1" dirty="0" err="1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billion</a:t>
            </a:r>
            <a:r>
              <a:rPr lang="de-DE" b="1" i="1" dirty="0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b="1" i="1" dirty="0" err="1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euro</a:t>
            </a:r>
            <a:r>
              <a:rPr lang="de-DE" b="1" i="1" dirty="0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b="1" i="1" dirty="0" err="1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gross</a:t>
            </a:r>
            <a:endParaRPr lang="de-DE" b="1" i="1" dirty="0">
              <a:solidFill>
                <a:schemeClr val="bg1"/>
              </a:solidFill>
              <a:latin typeface="Muller" charset="0"/>
              <a:ea typeface="Muller" charset="0"/>
              <a:cs typeface="Muller" charset="0"/>
            </a:endParaRPr>
          </a:p>
          <a:p>
            <a:pPr marL="457200"/>
            <a:r>
              <a:rPr lang="de-DE" b="1" i="1" dirty="0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200 </a:t>
            </a:r>
            <a:r>
              <a:rPr lang="de-DE" b="1" i="1" dirty="0" err="1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billion</a:t>
            </a:r>
            <a:r>
              <a:rPr lang="de-DE" b="1" i="1" dirty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 € </a:t>
            </a:r>
            <a:r>
              <a:rPr lang="de-DE" b="1" i="1" dirty="0" err="1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turnover</a:t>
            </a:r>
            <a:endParaRPr lang="de-DE" b="1" dirty="0">
              <a:solidFill>
                <a:schemeClr val="bg1"/>
              </a:solidFill>
              <a:latin typeface="Muller" charset="0"/>
              <a:ea typeface="Muller" charset="0"/>
              <a:cs typeface="Muller" charset="0"/>
            </a:endParaRPr>
          </a:p>
          <a:p>
            <a:pPr marL="457200"/>
            <a:r>
              <a:rPr lang="de-DE" b="1" i="1" dirty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zweihundert Milliarden </a:t>
            </a:r>
            <a:r>
              <a:rPr lang="de-DE" b="1" i="1" dirty="0" smtClean="0">
                <a:solidFill>
                  <a:schemeClr val="bg1"/>
                </a:solidFill>
                <a:latin typeface="Muller" charset="0"/>
                <a:ea typeface="Muller" charset="0"/>
                <a:cs typeface="Muller" charset="0"/>
              </a:rPr>
              <a:t>Euro</a:t>
            </a:r>
            <a:endParaRPr lang="de-DE" b="1" dirty="0">
              <a:solidFill>
                <a:schemeClr val="bg1"/>
              </a:solidFill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8195" name="Picture 3" descr="C:\Users\Nirwana\Private Documents\ITSE\BP Ingestion\PR\Bachelorpodium\Präsentation\Bauteile\Artboard 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10363"/>
            <a:ext cx="2998806" cy="25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966" y="2460161"/>
            <a:ext cx="249312" cy="24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617120"/>
            <a:ext cx="1105024" cy="110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11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Nirwana\Private Documents\ITSE\BP Ingestion\PR\Bachelorpodium\Präsentation\Bauteile\Artboard 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76200"/>
            <a:ext cx="9153526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127940" y="1444498"/>
            <a:ext cx="4680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en-US" b="1" i="1" dirty="0" err="1" smtClean="0">
                <a:solidFill>
                  <a:schemeClr val="bg1"/>
                </a:solidFill>
                <a:latin typeface="Muller"/>
                <a:ea typeface="Verdana" panose="020B0604030504040204" pitchFamily="34" charset="0"/>
                <a:cs typeface="Verdana" panose="020B0604030504040204" pitchFamily="34" charset="0"/>
              </a:rPr>
              <a:t>Umsatz</a:t>
            </a:r>
            <a:r>
              <a:rPr lang="en-US" b="1" i="1" dirty="0" smtClean="0">
                <a:solidFill>
                  <a:schemeClr val="bg1"/>
                </a:solidFill>
                <a:latin typeface="Muller"/>
                <a:ea typeface="Verdana" panose="020B0604030504040204" pitchFamily="34" charset="0"/>
                <a:cs typeface="Verdana" panose="020B0604030504040204" pitchFamily="34" charset="0"/>
              </a:rPr>
              <a:t> der Volkswagen AG:</a:t>
            </a:r>
            <a:endParaRPr lang="de-DE" b="1" i="1" dirty="0" smtClean="0">
              <a:solidFill>
                <a:schemeClr val="bg1"/>
              </a:solidFill>
              <a:latin typeface="Muller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/>
            <a:endParaRPr lang="de-DE" b="1" i="1" dirty="0">
              <a:solidFill>
                <a:schemeClr val="bg1"/>
              </a:solidFill>
              <a:latin typeface="Muller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/>
            <a:r>
              <a:rPr lang="de-DE" b="1" i="1" dirty="0" smtClean="0">
                <a:solidFill>
                  <a:schemeClr val="bg1"/>
                </a:solidFill>
                <a:latin typeface="Muller"/>
                <a:ea typeface="Verdana" panose="020B0604030504040204" pitchFamily="34" charset="0"/>
                <a:cs typeface="Verdana" panose="020B0604030504040204" pitchFamily="34" charset="0"/>
              </a:rPr>
              <a:t>217.000.000.000</a:t>
            </a:r>
            <a:endParaRPr lang="de-DE" b="1" i="1" dirty="0">
              <a:solidFill>
                <a:schemeClr val="bg1"/>
              </a:solidFill>
              <a:latin typeface="Muller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/>
            <a:r>
              <a:rPr lang="de-DE" b="1" i="1" dirty="0">
                <a:solidFill>
                  <a:schemeClr val="bg1"/>
                </a:solidFill>
                <a:latin typeface="Muller"/>
                <a:ea typeface="Verdana" panose="020B0604030504040204" pitchFamily="34" charset="0"/>
                <a:cs typeface="Verdana" panose="020B0604030504040204" pitchFamily="34" charset="0"/>
              </a:rPr>
              <a:t>217.267.000.000</a:t>
            </a:r>
          </a:p>
          <a:p>
            <a:pPr marL="457200"/>
            <a:r>
              <a:rPr lang="de-DE" b="1" i="1" dirty="0">
                <a:solidFill>
                  <a:schemeClr val="bg1"/>
                </a:solidFill>
                <a:latin typeface="Muller"/>
                <a:ea typeface="Verdana" panose="020B0604030504040204" pitchFamily="34" charset="0"/>
                <a:cs typeface="Verdana" panose="020B0604030504040204" pitchFamily="34" charset="0"/>
              </a:rPr>
              <a:t>217.200.000.000</a:t>
            </a:r>
          </a:p>
          <a:p>
            <a:pPr marL="457200"/>
            <a:r>
              <a:rPr lang="de-DE" b="1" i="1" dirty="0">
                <a:solidFill>
                  <a:schemeClr val="bg1"/>
                </a:solidFill>
                <a:latin typeface="Muller"/>
                <a:ea typeface="Verdana" panose="020B0604030504040204" pitchFamily="34" charset="0"/>
                <a:cs typeface="Verdana" panose="020B0604030504040204" pitchFamily="34" charset="0"/>
              </a:rPr>
              <a:t>200.000.000.000</a:t>
            </a:r>
          </a:p>
          <a:p>
            <a:pPr marL="457200"/>
            <a:r>
              <a:rPr lang="de-DE" b="1" i="1" dirty="0">
                <a:solidFill>
                  <a:schemeClr val="bg1"/>
                </a:solidFill>
                <a:latin typeface="Muller"/>
                <a:ea typeface="Verdana" panose="020B0604030504040204" pitchFamily="34" charset="0"/>
                <a:cs typeface="Verdana" panose="020B0604030504040204" pitchFamily="34" charset="0"/>
              </a:rPr>
              <a:t>200.000.000.000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3283025" y="21853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Muller" charset="0"/>
                <a:ea typeface="Muller" charset="0"/>
                <a:cs typeface="Muller" charset="0"/>
              </a:rPr>
              <a:t>Data Integration</a:t>
            </a:r>
            <a:endParaRPr lang="de-DE" sz="2400" b="1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8" name="Picture 3" descr="C:\Users\Nirwana\Private Documents\ITSE\BP Ingestion\PR\Bachelorpodium\Präsentation\Bauteile\Artboard 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10363"/>
            <a:ext cx="2998806" cy="25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966" y="2460161"/>
            <a:ext cx="249312" cy="24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617120"/>
            <a:ext cx="1105024" cy="110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3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dium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411759" y="134761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>
                    <a:lumMod val="75000"/>
                  </a:schemeClr>
                </a:solidFill>
                <a:latin typeface="Muller" charset="0"/>
                <a:ea typeface="Muller" charset="0"/>
                <a:cs typeface="Muller" charset="0"/>
              </a:rPr>
              <a:t>35 x 365 x 24 h =</a:t>
            </a:r>
            <a:endParaRPr lang="de-DE" dirty="0">
              <a:solidFill>
                <a:schemeClr val="bg1">
                  <a:lumMod val="75000"/>
                </a:schemeClr>
              </a:solidFill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516215" y="2499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Muller ExtraBold" charset="0"/>
                <a:ea typeface="Muller ExtraBold" charset="0"/>
                <a:cs typeface="Muller ExtraBold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8718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dium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411759" y="134761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>
                    <a:lumMod val="75000"/>
                  </a:schemeClr>
                </a:solidFill>
                <a:latin typeface="Muller" charset="0"/>
                <a:ea typeface="Muller" charset="0"/>
                <a:cs typeface="Muller" charset="0"/>
              </a:rPr>
              <a:t>35 x 365 x 24 h =</a:t>
            </a:r>
            <a:endParaRPr lang="de-DE" dirty="0">
              <a:solidFill>
                <a:schemeClr val="bg1">
                  <a:lumMod val="75000"/>
                </a:schemeClr>
              </a:solidFill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516215" y="249952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Muller ExtraBold" charset="0"/>
                <a:ea typeface="Muller ExtraBold" charset="0"/>
                <a:cs typeface="Muller ExtraBold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0703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Nirwana\Private Documents\ITSE\BP Ingestion\PR\Bachelorpodium\Präsentation\Bauteile\Artboard 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76200"/>
            <a:ext cx="9153526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Tabel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56284"/>
              </p:ext>
            </p:extLst>
          </p:nvPr>
        </p:nvGraphicFramePr>
        <p:xfrm>
          <a:off x="2472245" y="1923678"/>
          <a:ext cx="4199510" cy="1466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214"/>
                <a:gridCol w="1224136"/>
                <a:gridCol w="1440160"/>
              </a:tblGrid>
              <a:tr h="33882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Name</a:t>
                      </a:r>
                      <a:endParaRPr lang="de-DE" sz="1400" b="1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latin typeface="Muller" charset="0"/>
                          <a:ea typeface="Muller" charset="0"/>
                          <a:cs typeface="Muller" charset="0"/>
                        </a:rPr>
                        <a:t>Standort</a:t>
                      </a:r>
                      <a:endParaRPr lang="de-DE" sz="1400" b="1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latin typeface="Muller" charset="0"/>
                          <a:ea typeface="Muller" charset="0"/>
                          <a:cs typeface="Muller" charset="0"/>
                        </a:rPr>
                        <a:t>Tochter</a:t>
                      </a:r>
                      <a:r>
                        <a:rPr lang="en-US" sz="1400" b="1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 von</a:t>
                      </a:r>
                      <a:endParaRPr lang="de-DE" sz="1400" b="1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/>
                </a:tc>
              </a:tr>
              <a:tr h="2754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Robert Bosch</a:t>
                      </a:r>
                      <a:r>
                        <a:rPr lang="en-US" sz="1400" baseline="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 GmbH</a:t>
                      </a:r>
                      <a:endParaRPr lang="de-DE" sz="1400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Muller" charset="0"/>
                          <a:ea typeface="Muller" charset="0"/>
                          <a:cs typeface="Muller" charset="0"/>
                        </a:rPr>
                        <a:t>Gerlingen</a:t>
                      </a:r>
                      <a:endParaRPr lang="de-DE" sz="1400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–</a:t>
                      </a:r>
                      <a:endParaRPr lang="de-DE" sz="1400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54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Volkswagen</a:t>
                      </a:r>
                      <a:r>
                        <a:rPr lang="en-US" sz="1400" baseline="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 AG</a:t>
                      </a:r>
                      <a:endParaRPr lang="de-DE" sz="1400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–</a:t>
                      </a:r>
                      <a:endParaRPr lang="de-DE" sz="1400" dirty="0">
                        <a:solidFill>
                          <a:srgbClr val="00B050"/>
                        </a:solidFill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–</a:t>
                      </a:r>
                      <a:endParaRPr lang="de-DE" sz="1400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754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Audi</a:t>
                      </a:r>
                      <a:endParaRPr lang="de-DE" sz="1400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Ingolstadt</a:t>
                      </a:r>
                      <a:endParaRPr lang="de-DE" sz="1400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Muller" charset="0"/>
                          <a:ea typeface="Muller" charset="0"/>
                          <a:cs typeface="Muller" charset="0"/>
                        </a:rPr>
                        <a:t>Volkswagen AG</a:t>
                      </a:r>
                      <a:endParaRPr lang="de-DE" sz="1400" dirty="0">
                        <a:latin typeface="Muller" charset="0"/>
                        <a:ea typeface="Muller" charset="0"/>
                        <a:cs typeface="Muller" charset="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3283025" y="21853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Muller" charset="0"/>
                <a:ea typeface="Muller" charset="0"/>
                <a:cs typeface="Muller" charset="0"/>
              </a:rPr>
              <a:t>Data Integration</a:t>
            </a:r>
            <a:endParaRPr lang="de-DE" sz="2400" b="1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8" name="Picture 3" descr="C:\Users\Nirwana\Private Documents\ITSE\BP Ingestion\PR\Bachelorpodium\Präsentation\Bauteile\Artboard 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10363"/>
            <a:ext cx="2998806" cy="25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966" y="2460161"/>
            <a:ext cx="249312" cy="24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617120"/>
            <a:ext cx="1105024" cy="110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71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C:\Users\Nirwana\Private Documents\ITSE\BP Ingestion\PR\Bachelorpodium\Präsentation\Bauteile\Artboard 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76200"/>
            <a:ext cx="9153526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feld 61"/>
          <p:cNvSpPr txBox="1"/>
          <p:nvPr/>
        </p:nvSpPr>
        <p:spPr>
          <a:xfrm>
            <a:off x="3767054" y="2760076"/>
            <a:ext cx="182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Muller" charset="0"/>
                <a:ea typeface="Muller" charset="0"/>
                <a:cs typeface="Muller" charset="0"/>
              </a:rPr>
              <a:t>Ist</a:t>
            </a:r>
            <a:r>
              <a:rPr lang="en-US" sz="1400" dirty="0" smtClean="0"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en-US" sz="1400" dirty="0" err="1" smtClean="0">
                <a:latin typeface="Muller" charset="0"/>
                <a:ea typeface="Muller" charset="0"/>
                <a:cs typeface="Muller" charset="0"/>
              </a:rPr>
              <a:t>Tochterunter</a:t>
            </a:r>
            <a:r>
              <a:rPr lang="en-US" sz="1400" dirty="0" smtClean="0">
                <a:latin typeface="Muller" charset="0"/>
                <a:ea typeface="Muller" charset="0"/>
                <a:cs typeface="Muller" charset="0"/>
              </a:rPr>
              <a:t>-</a:t>
            </a:r>
          </a:p>
          <a:p>
            <a:r>
              <a:rPr lang="en-US" sz="1400" dirty="0" err="1" smtClean="0">
                <a:latin typeface="Muller" charset="0"/>
                <a:ea typeface="Muller" charset="0"/>
                <a:cs typeface="Muller" charset="0"/>
              </a:rPr>
              <a:t>nehmen</a:t>
            </a:r>
            <a:r>
              <a:rPr lang="en-US" sz="1400" dirty="0" smtClean="0">
                <a:latin typeface="Muller" charset="0"/>
                <a:ea typeface="Muller" charset="0"/>
                <a:cs typeface="Muller" charset="0"/>
              </a:rPr>
              <a:t> von</a:t>
            </a:r>
            <a:endParaRPr lang="de-DE" sz="1400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13315" name="Picture 3" descr="C:\Users\Nirwana\Private Documents\ITSE\BP Ingestion\PR\Bachelorpodium\Präsentation\Bauteile\Artboard 3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03952"/>
            <a:ext cx="2950350" cy="26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Ellipse 59"/>
          <p:cNvSpPr/>
          <p:nvPr/>
        </p:nvSpPr>
        <p:spPr>
          <a:xfrm>
            <a:off x="7540588" y="3256396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Ellipse 60"/>
          <p:cNvSpPr/>
          <p:nvPr/>
        </p:nvSpPr>
        <p:spPr>
          <a:xfrm>
            <a:off x="8588616" y="3962820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8072888" y="3962820"/>
            <a:ext cx="216024" cy="21602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>
          <a:xfrm>
            <a:off x="8083312" y="4450800"/>
            <a:ext cx="216024" cy="21602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5" name="Gerade Verbindung mit Pfeil 64"/>
          <p:cNvCxnSpPr>
            <a:stCxn id="72" idx="0"/>
            <a:endCxn id="60" idx="4"/>
          </p:cNvCxnSpPr>
          <p:nvPr/>
        </p:nvCxnSpPr>
        <p:spPr>
          <a:xfrm flipV="1">
            <a:off x="7648600" y="3472420"/>
            <a:ext cx="0" cy="490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lipse 65"/>
          <p:cNvSpPr/>
          <p:nvPr/>
        </p:nvSpPr>
        <p:spPr>
          <a:xfrm>
            <a:off x="7183448" y="3568699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7" name="Gerade Verbindung mit Pfeil 66"/>
          <p:cNvCxnSpPr>
            <a:stCxn id="66" idx="5"/>
            <a:endCxn id="72" idx="1"/>
          </p:cNvCxnSpPr>
          <p:nvPr/>
        </p:nvCxnSpPr>
        <p:spPr>
          <a:xfrm>
            <a:off x="7367836" y="3753087"/>
            <a:ext cx="204388" cy="24136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>
            <a:stCxn id="61" idx="2"/>
            <a:endCxn id="63" idx="6"/>
          </p:cNvCxnSpPr>
          <p:nvPr/>
        </p:nvCxnSpPr>
        <p:spPr>
          <a:xfrm flipH="1">
            <a:off x="8288912" y="4070832"/>
            <a:ext cx="29970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>
            <a:stCxn id="61" idx="3"/>
            <a:endCxn id="64" idx="7"/>
          </p:cNvCxnSpPr>
          <p:nvPr/>
        </p:nvCxnSpPr>
        <p:spPr>
          <a:xfrm flipH="1">
            <a:off x="8267700" y="4147208"/>
            <a:ext cx="352552" cy="33522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/>
          <p:cNvCxnSpPr>
            <a:stCxn id="64" idx="0"/>
            <a:endCxn id="63" idx="4"/>
          </p:cNvCxnSpPr>
          <p:nvPr/>
        </p:nvCxnSpPr>
        <p:spPr>
          <a:xfrm flipH="1" flipV="1">
            <a:off x="8180900" y="4178844"/>
            <a:ext cx="10424" cy="2719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7540588" y="3962820"/>
            <a:ext cx="216024" cy="21602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>
          <a:xfrm>
            <a:off x="7635087" y="2490612"/>
            <a:ext cx="76374" cy="7637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76" name="Ellipse 75"/>
          <p:cNvSpPr/>
          <p:nvPr/>
        </p:nvSpPr>
        <p:spPr>
          <a:xfrm>
            <a:off x="7635087" y="2682481"/>
            <a:ext cx="76374" cy="7637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3175">
                <a:solidFill>
                  <a:schemeClr val="tx1"/>
                </a:solidFill>
              </a:ln>
            </a:endParaRPr>
          </a:p>
        </p:txBody>
      </p:sp>
      <p:cxnSp>
        <p:nvCxnSpPr>
          <p:cNvPr id="18" name="Gerade Verbindung mit Pfeil 17"/>
          <p:cNvCxnSpPr>
            <a:stCxn id="76" idx="0"/>
            <a:endCxn id="74" idx="4"/>
          </p:cNvCxnSpPr>
          <p:nvPr/>
        </p:nvCxnSpPr>
        <p:spPr>
          <a:xfrm flipV="1">
            <a:off x="7673274" y="2566986"/>
            <a:ext cx="0" cy="11549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283025" y="21853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Muller" charset="0"/>
                <a:ea typeface="Muller" charset="0"/>
                <a:cs typeface="Muller" charset="0"/>
              </a:rPr>
              <a:t>Data Integration</a:t>
            </a:r>
            <a:endParaRPr lang="de-DE" sz="2400" b="1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34" name="Picture 3" descr="C:\Users\Nirwana\Private Documents\ITSE\BP Ingestion\PR\Bachelorpodium\Präsentation\Bauteile\Artboard 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10363"/>
            <a:ext cx="2998806" cy="25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3966" y="2460161"/>
            <a:ext cx="249312" cy="24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586715" y="2105349"/>
            <a:ext cx="1145767" cy="11457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576" y="617120"/>
            <a:ext cx="1105024" cy="110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val 38"/>
          <p:cNvSpPr/>
          <p:nvPr/>
        </p:nvSpPr>
        <p:spPr>
          <a:xfrm>
            <a:off x="2440300" y="2105349"/>
            <a:ext cx="1145767" cy="11457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Picture 2" descr="https://upload.wikimedia.org/wikipedia/commons/thumb/9/92/Audi-Logo_2016.svg/1280px-Audi-Logo_2016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40" y="2552765"/>
            <a:ext cx="758532" cy="26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mit Pfeil 8"/>
          <p:cNvCxnSpPr/>
          <p:nvPr/>
        </p:nvCxnSpPr>
        <p:spPr>
          <a:xfrm>
            <a:off x="3831078" y="2678232"/>
            <a:ext cx="15330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Bild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059" y="2418127"/>
            <a:ext cx="521078" cy="520210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06" y="2159120"/>
            <a:ext cx="656761" cy="6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0" grpId="0" animBg="1"/>
      <p:bldP spid="61" grpId="0" animBg="1"/>
      <p:bldP spid="63" grpId="0" animBg="1"/>
      <p:bldP spid="64" grpId="0" animBg="1"/>
      <p:bldP spid="66" grpId="0" animBg="1"/>
      <p:bldP spid="72" grpId="0" animBg="1"/>
      <p:bldP spid="74" grpId="0" animBg="1"/>
      <p:bldP spid="76" grpId="0" animBg="1"/>
      <p:bldP spid="2" grpId="0" animBg="1"/>
      <p:bldP spid="3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Nirwana\Private Documents\ITSE\BP Ingestion\PR\Bachelorpodium\Präsentation\Bauteile\Artboard 3 copy 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-92546"/>
            <a:ext cx="9153526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Nirwana\Private Documents\ITSE\BP Ingestion\PR\Bachelorpodium\Präsentation\Bauteile\Asset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836" y="1900767"/>
            <a:ext cx="1983507" cy="8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400092" y="200713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Data Extraction</a:t>
            </a:r>
            <a:endParaRPr lang="de-DE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188868" y="4219147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Muller" charset="0"/>
                <a:ea typeface="Muller" charset="0"/>
                <a:cs typeface="Muller" charset="0"/>
              </a:rPr>
              <a:t>Data</a:t>
            </a:r>
          </a:p>
          <a:p>
            <a:pPr algn="ctr"/>
            <a:r>
              <a:rPr lang="en-US" sz="1600" b="1" dirty="0" smtClean="0">
                <a:latin typeface="Muller" charset="0"/>
                <a:ea typeface="Muller" charset="0"/>
                <a:cs typeface="Muller" charset="0"/>
              </a:rPr>
              <a:t>Cockpit</a:t>
            </a:r>
            <a:endParaRPr lang="de-DE" sz="1600" b="1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11" name="Picture 4" descr="C:\Users\Nirwana\Private Documents\ITSE\BP Ingestion\PR\Bachelorpodium\Präsentation\Bauteile\Asset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46" y="1900767"/>
            <a:ext cx="1983507" cy="8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309565" y="2000543"/>
            <a:ext cx="180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Data</a:t>
            </a:r>
          </a:p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Integration</a:t>
            </a:r>
            <a:endParaRPr lang="de-DE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1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979712" y="1851670"/>
            <a:ext cx="5184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smtClean="0">
                <a:latin typeface="Muller" charset="0"/>
                <a:ea typeface="Muller" charset="0"/>
                <a:cs typeface="Muller" charset="0"/>
              </a:rPr>
              <a:t>Beziehungen </a:t>
            </a:r>
          </a:p>
          <a:p>
            <a:pPr algn="ctr"/>
            <a:r>
              <a:rPr lang="de-DE" sz="3200" b="1" dirty="0" smtClean="0">
                <a:latin typeface="Muller" charset="0"/>
                <a:ea typeface="Muller" charset="0"/>
                <a:cs typeface="Muller" charset="0"/>
              </a:rPr>
              <a:t>zwischen Unternehmen</a:t>
            </a:r>
            <a:endParaRPr lang="de-DE" sz="3200" b="1" dirty="0"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4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Nirwana\Private Documents\ITSE\BP Ingestion\PR\Bachelorpodium\Präsentation\Bauteile\Artboard 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76200"/>
            <a:ext cx="9153526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Nirwana\Private Documents\ITSE\BP Ingestion\PR\Bachelorpodium\Präsentation\Bauteile\Artboard 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10363"/>
            <a:ext cx="2998806" cy="25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irwana\Desktop\Pap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77" y="1131590"/>
            <a:ext cx="4248472" cy="55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663111" y="1203598"/>
            <a:ext cx="396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Bosch liefert Servomotoren an die DB.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5" y="567741"/>
            <a:ext cx="855259" cy="122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40958"/>
            <a:ext cx="182014" cy="2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3347145" y="1532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Muller" charset="0"/>
                <a:ea typeface="Muller" charset="0"/>
                <a:cs typeface="Muller" charset="0"/>
              </a:rPr>
              <a:t>Data Extraction</a:t>
            </a:r>
            <a:endParaRPr lang="de-DE" sz="2400" b="1" dirty="0"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8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Nirwana\Private Documents\ITSE\BP Ingestion\PR\Bachelorpodium\Präsentation\Bauteile\Artboard 3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76200"/>
            <a:ext cx="9153526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3" descr="C:\Users\Nirwana\Private Documents\ITSE\BP Ingestion\PR\Bachelorpodium\Präsentation\Bauteile\Artboard 3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403952"/>
            <a:ext cx="3096344" cy="27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329031" y="2156760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ller" charset="0"/>
                <a:ea typeface="Muller" charset="0"/>
                <a:cs typeface="Muller" charset="0"/>
              </a:rPr>
              <a:t>Robert Bosch GmbH</a:t>
            </a:r>
            <a:endParaRPr lang="de-DE" dirty="0"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716016" y="215676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uller" charset="0"/>
                <a:ea typeface="Muller" charset="0"/>
                <a:cs typeface="Muller" charset="0"/>
              </a:rPr>
              <a:t>Deutsche </a:t>
            </a:r>
            <a:r>
              <a:rPr lang="en-US" dirty="0" err="1" smtClean="0">
                <a:latin typeface="Muller" charset="0"/>
                <a:ea typeface="Muller" charset="0"/>
                <a:cs typeface="Muller" charset="0"/>
              </a:rPr>
              <a:t>Bahn</a:t>
            </a:r>
            <a:r>
              <a:rPr lang="en-US" dirty="0" smtClean="0">
                <a:latin typeface="Muller" charset="0"/>
                <a:ea typeface="Muller" charset="0"/>
                <a:cs typeface="Muller" charset="0"/>
              </a:rPr>
              <a:t> AG</a:t>
            </a:r>
            <a:endParaRPr lang="de-DE" dirty="0">
              <a:latin typeface="Muller" charset="0"/>
              <a:ea typeface="Muller" charset="0"/>
              <a:cs typeface="Muller" charset="0"/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>
            <a:off x="3958052" y="3740724"/>
            <a:ext cx="1519784" cy="681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7561800" y="3332298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8609828" y="4038722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8094100" y="4038722"/>
            <a:ext cx="216024" cy="21602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>
          <a:xfrm>
            <a:off x="8104524" y="4526702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3" name="Gerade Verbindung mit Pfeil 42"/>
          <p:cNvCxnSpPr>
            <a:stCxn id="38" idx="0"/>
            <a:endCxn id="37" idx="4"/>
          </p:cNvCxnSpPr>
          <p:nvPr/>
        </p:nvCxnSpPr>
        <p:spPr>
          <a:xfrm flipV="1">
            <a:off x="7669812" y="3548322"/>
            <a:ext cx="0" cy="4904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7204660" y="3644601"/>
            <a:ext cx="216024" cy="216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4" name="Gerade Verbindung mit Pfeil 43"/>
          <p:cNvCxnSpPr>
            <a:stCxn id="42" idx="5"/>
            <a:endCxn id="38" idx="1"/>
          </p:cNvCxnSpPr>
          <p:nvPr/>
        </p:nvCxnSpPr>
        <p:spPr>
          <a:xfrm>
            <a:off x="7389048" y="3828989"/>
            <a:ext cx="204388" cy="24136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39" idx="2"/>
            <a:endCxn id="40" idx="6"/>
          </p:cNvCxnSpPr>
          <p:nvPr/>
        </p:nvCxnSpPr>
        <p:spPr>
          <a:xfrm flipH="1">
            <a:off x="8310124" y="4146734"/>
            <a:ext cx="299704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38" idx="6"/>
            <a:endCxn id="40" idx="2"/>
          </p:cNvCxnSpPr>
          <p:nvPr/>
        </p:nvCxnSpPr>
        <p:spPr>
          <a:xfrm>
            <a:off x="7777824" y="4146734"/>
            <a:ext cx="31627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stCxn id="39" idx="3"/>
            <a:endCxn id="41" idx="7"/>
          </p:cNvCxnSpPr>
          <p:nvPr/>
        </p:nvCxnSpPr>
        <p:spPr>
          <a:xfrm flipH="1">
            <a:off x="8288912" y="4223110"/>
            <a:ext cx="352552" cy="33522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>
            <a:stCxn id="41" idx="0"/>
            <a:endCxn id="40" idx="4"/>
          </p:cNvCxnSpPr>
          <p:nvPr/>
        </p:nvCxnSpPr>
        <p:spPr>
          <a:xfrm flipH="1" flipV="1">
            <a:off x="8202112" y="4254746"/>
            <a:ext cx="10424" cy="271956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/>
          <p:cNvSpPr/>
          <p:nvPr/>
        </p:nvSpPr>
        <p:spPr>
          <a:xfrm>
            <a:off x="7561800" y="4038722"/>
            <a:ext cx="216024" cy="21602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winkelte Verbindung 16"/>
          <p:cNvCxnSpPr>
            <a:stCxn id="5" idx="2"/>
            <a:endCxn id="7" idx="2"/>
          </p:cNvCxnSpPr>
          <p:nvPr/>
        </p:nvCxnSpPr>
        <p:spPr>
          <a:xfrm rot="16200000" flipH="1">
            <a:off x="4668029" y="1380689"/>
            <a:ext cx="12700" cy="2290805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Ellipse 63"/>
          <p:cNvSpPr/>
          <p:nvPr/>
        </p:nvSpPr>
        <p:spPr>
          <a:xfrm>
            <a:off x="7508954" y="2524037"/>
            <a:ext cx="76374" cy="7637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7701037" y="2524037"/>
            <a:ext cx="76374" cy="7637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ln w="3175">
                <a:solidFill>
                  <a:schemeClr val="tx1"/>
                </a:solidFill>
              </a:ln>
            </a:endParaRPr>
          </a:p>
        </p:txBody>
      </p:sp>
      <p:cxnSp>
        <p:nvCxnSpPr>
          <p:cNvPr id="66" name="Gerade Verbindung mit Pfeil 65"/>
          <p:cNvCxnSpPr>
            <a:stCxn id="64" idx="6"/>
            <a:endCxn id="65" idx="2"/>
          </p:cNvCxnSpPr>
          <p:nvPr/>
        </p:nvCxnSpPr>
        <p:spPr>
          <a:xfrm>
            <a:off x="7585328" y="2562224"/>
            <a:ext cx="115709" cy="0"/>
          </a:xfrm>
          <a:prstGeom prst="straightConnector1">
            <a:avLst/>
          </a:prstGeom>
          <a:ln w="6350">
            <a:solidFill>
              <a:srgbClr val="00B050"/>
            </a:solidFill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52" name="Picture 4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02" y="3621922"/>
            <a:ext cx="1042122" cy="23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03" y="3483818"/>
            <a:ext cx="725382" cy="5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/>
          <p:cNvSpPr txBox="1"/>
          <p:nvPr/>
        </p:nvSpPr>
        <p:spPr>
          <a:xfrm>
            <a:off x="4080793" y="277848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uller" charset="0"/>
                <a:ea typeface="Muller" charset="0"/>
                <a:cs typeface="Muller" charset="0"/>
              </a:rPr>
              <a:t>beliefert</a:t>
            </a:r>
            <a:endParaRPr lang="de-DE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4573655" y="3488806"/>
            <a:ext cx="381092" cy="3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feld 47"/>
          <p:cNvSpPr txBox="1"/>
          <p:nvPr/>
        </p:nvSpPr>
        <p:spPr>
          <a:xfrm>
            <a:off x="3347145" y="1532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Muller" charset="0"/>
                <a:ea typeface="Muller" charset="0"/>
                <a:cs typeface="Muller" charset="0"/>
              </a:rPr>
              <a:t>Data Extraction</a:t>
            </a:r>
            <a:endParaRPr lang="de-DE" sz="2400" b="1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34" name="Picture 2" descr="C:\Users\Nirwana\Desktop\Pap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577" y="1131590"/>
            <a:ext cx="4248472" cy="55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feld 48"/>
          <p:cNvSpPr txBox="1"/>
          <p:nvPr/>
        </p:nvSpPr>
        <p:spPr>
          <a:xfrm>
            <a:off x="2663111" y="1203598"/>
            <a:ext cx="396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Bosch</a:t>
            </a:r>
            <a:r>
              <a:rPr lang="de-DE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liefert Servomotoren an die </a:t>
            </a:r>
            <a:r>
              <a:rPr lang="de-DE" b="1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de-DE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de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3059832" y="1572930"/>
            <a:ext cx="0" cy="566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6228184" y="1572930"/>
            <a:ext cx="1" cy="566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3" descr="C:\Users\Nirwana\Private Documents\ITSE\BP Ingestion\PR\Bachelorpodium\Präsentation\Bauteile\Artboard 4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10363"/>
            <a:ext cx="2998806" cy="25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5" y="567741"/>
            <a:ext cx="855259" cy="122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40958"/>
            <a:ext cx="182014" cy="2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35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37" grpId="0" animBg="1"/>
      <p:bldP spid="39" grpId="0" animBg="1"/>
      <p:bldP spid="40" grpId="0" animBg="1"/>
      <p:bldP spid="41" grpId="0" animBg="1"/>
      <p:bldP spid="42" grpId="0" animBg="1"/>
      <p:bldP spid="38" grpId="0" animBg="1"/>
      <p:bldP spid="64" grpId="0" animBg="1"/>
      <p:bldP spid="65" grpId="0" animBg="1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Nirwana\Private Documents\ITSE\BP Ingestion\PR\Bachelorpodium\Präsentation\Bauteile\Artboard 3 copy 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-92546"/>
            <a:ext cx="9153526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Nirwana\Private Documents\ITSE\BP Ingestion\PR\Bachelorpodium\Präsentation\Bauteile\Asset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836" y="1900767"/>
            <a:ext cx="1983507" cy="8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400092" y="200713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Data Extraction</a:t>
            </a:r>
            <a:endParaRPr lang="de-DE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188868" y="4219147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Muller" charset="0"/>
                <a:ea typeface="Muller" charset="0"/>
                <a:cs typeface="Muller" charset="0"/>
              </a:rPr>
              <a:t>Data</a:t>
            </a:r>
          </a:p>
          <a:p>
            <a:pPr algn="ctr"/>
            <a:r>
              <a:rPr lang="en-US" sz="1600" b="1" dirty="0" smtClean="0">
                <a:latin typeface="Muller" charset="0"/>
                <a:ea typeface="Muller" charset="0"/>
                <a:cs typeface="Muller" charset="0"/>
              </a:rPr>
              <a:t>Cockpit</a:t>
            </a:r>
            <a:endParaRPr lang="de-DE" sz="1600" b="1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11" name="Picture 4" descr="C:\Users\Nirwana\Private Documents\ITSE\BP Ingestion\PR\Bachelorpodium\Präsentation\Bauteile\Asset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46" y="1900767"/>
            <a:ext cx="1983507" cy="8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309565" y="2000543"/>
            <a:ext cx="180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Data</a:t>
            </a:r>
          </a:p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Integration</a:t>
            </a:r>
            <a:endParaRPr lang="de-DE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Nirwana\Private Documents\ITSE\BP Ingestion\PR\Bachelorpodium\Präsentation\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809385"/>
            <a:ext cx="9937104" cy="638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Nirwana\Private Documents\ITSE\BP Ingestion\PR\Bachelorpodium\Präsentation\Curation 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02" y="747113"/>
            <a:ext cx="7088860" cy="383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Nirwana\Private Documents\ITSE\BP Ingestion\PR\Bachelorpodium\Präsentation\Curation Emp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02" y="747113"/>
            <a:ext cx="7088860" cy="38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Nirwana\Pictures\Icons and Logos\Ge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27562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CpsIVSiAC_hzCwKz7SF5yly97kyWMfpwvStTYD35KfAqJZtB1WCwZsgVdDbW2B03_B5SU4M-C7cyOlxtOiv5K0cbhi5ZKvDKyr_EX0PJujeRH1103s24CCqZ9d3se2uEJAjx8dLdcg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258746"/>
            <a:ext cx="901107" cy="90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ata-Combo-Chart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00" y="2251431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3571146" y="38942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Muller" charset="0"/>
                <a:ea typeface="Muller" charset="0"/>
                <a:cs typeface="Muller" charset="0"/>
              </a:rPr>
              <a:t>Data Cockpit</a:t>
            </a:r>
            <a:endParaRPr lang="de-DE" sz="2400" b="1" dirty="0"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7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Nirwana\Private Documents\ITSE\BP Ingestion\PR\Bachelorpodium\Präsentation\Bauteile\Artboard 3 copy 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-92546"/>
            <a:ext cx="9153526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Nirwana\Private Documents\ITSE\BP Ingestion\PR\Bachelorpodium\Präsentation\Bauteile\Asset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836" y="1900767"/>
            <a:ext cx="1983507" cy="8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400092" y="2007136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Data Extraction</a:t>
            </a:r>
            <a:endParaRPr lang="de-DE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6188868" y="4219147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Muller" charset="0"/>
                <a:ea typeface="Muller" charset="0"/>
                <a:cs typeface="Muller" charset="0"/>
              </a:rPr>
              <a:t>Data</a:t>
            </a:r>
          </a:p>
          <a:p>
            <a:pPr algn="ctr"/>
            <a:r>
              <a:rPr lang="en-US" sz="1600" b="1" dirty="0" smtClean="0">
                <a:latin typeface="Muller" charset="0"/>
                <a:ea typeface="Muller" charset="0"/>
                <a:cs typeface="Muller" charset="0"/>
              </a:rPr>
              <a:t>Cockpit</a:t>
            </a:r>
            <a:endParaRPr lang="de-DE" sz="1600" b="1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11" name="Picture 4" descr="C:\Users\Nirwana\Private Documents\ITSE\BP Ingestion\PR\Bachelorpodium\Präsentation\Bauteile\Asset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46" y="1900767"/>
            <a:ext cx="1983507" cy="87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309565" y="2000543"/>
            <a:ext cx="180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Data</a:t>
            </a:r>
          </a:p>
          <a:p>
            <a:pPr algn="ctr"/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Integration</a:t>
            </a:r>
            <a:endParaRPr lang="de-DE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4" y="5143500"/>
            <a:ext cx="9144000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99" y="452656"/>
            <a:ext cx="3269444" cy="328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899592" y="325696"/>
            <a:ext cx="7416824" cy="4104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83914" y="-219279"/>
            <a:ext cx="9153526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5" descr="data:image/png;base64,%20iVBORw0KGgoAAAANSUhEUgAAAQsAAACyCAYAAAEi4NrNAAAAAXNSR0IArs4c6QAAAARnQU1BAACxjwv8YQUAAAAJcEhZcwAADsMAAA7DAcdvqGQAAPwSSURBVHhe7H0FgJTl9v4z3bGddLc0IhhY2N1x1Z9xveq1UQywu+N67S4sQFGUFkS6e4HtnN2d7pnv/Z/zzg4sCAheUPHvgdmZ+eaLN855znPeVAkS7CdJxgCVbz4S2cOhbzm2t6Jued9rSdBLEVEsn/4Jmu7vQt+25yPx3fPwW/tDn85by1vkLhviSij1ZTeyzyUiEIG4x47AreUIKmpkZuTB0JKdpCLw3JwSLF5fjZMGFuPOiVW4cpgZdyw/BZpxDdvO26VwQvZNEsL336PEoAe+FCKZbDm2s0RE9pjvhLe+VNw/ZZUQSqLlOH0cbxIxEW/5tl1+Q0IU+s8JSIiamgqRfee3qcM7SSAYbPm0k9Dl8WUvt3zZLvusI1Sb9F+NRFKFgvwCdLEJNCeSdFxBpLkKgad6YOyEBejx4Dw8OXMDhKKkLiPhT+FIGNr+/wKoeneQlgTtlSi7KNJQ3CMaHuwkIpunicfmbBYBr094PF4RCoXo16SoCcVSJ5J0GjOl5dMvZZ9KpPLVkfKdtVuhv2xBhoYV0P5zDgwdD8cmjx/+UBBBernqauhXNQpMOr5EypcXFbd82oW0JGivpHHRR6Lw1gki8+654poJy0hLSGJeceS4z+XvLIqiCFdDg/h+tUts3rxZlJWViVKfT5z+8EeiuaFOREI+UXTz9vNZgnc5xT6Zb5ReIp7AiNs+wvzHz4beaEYymaR8RxAWRkR8XmRmZqZOJuFbq1QqnPTCLPQtzsdXy36mM52Ye80wtGlTuO2chCq+dyVy2X++Eco4E+VWiNs/mCW+WdMgmpubRZAsg49VV20RN741QySlNe0olFAyV9avpDj66XnC9Ug+6ZBHdL7jIzq63az3mJB4XBHKXWYR83tFycZ18tiI+yeJkKtKJiLvzu9FbYASQ+dtCoRFiM47/IlvRPexk9hKt0tCEYsXLZam2/H2b1oOClFTW9fyaQ8JUSi14fsdYsLPa0VTU5NobGxs+UUIr9crXC6X1IdoNEp5jYm8u36Q8NJh7FSyrcQOCTl0/FeUGLaiXUmC/kX2UCJUav+euFz4mutlUW7Yslm4m90tP6ZkWU09PTwmamtrZYLSMuj2t4V7p2oKBAItn3aUZIhKRYnvo7LGYkgmEqCE4YgnZyMjEcCCO48HCtrI39VqNeiBIFRFdNFHaHfKzfI4lZz8Lf2+K9l2NEnJeXjK2la+FGj+4gaQPm8TvU4Hv9+P3s8uRJOlLb4efyYq4kImLEYJ/GLpZvmZ8ol2C29tuQrwPaFDYOlnaJ44ruXILoRLpDEYFi9MLxFNpHjpyk1QcTVHY1RDqSJ+7dsFwlVbI7imj39hnggk4sLtdtN5aW2ICy/dhxE1wdU0rlWtK/UiRKdRabYc+KUgQE/uM/ZL0UwKWV9fLw+yEjbUVYkb359Lplkr6urqpMKyyPdkVETpuvLycrGVdId/T9BDqFRERWONcD3Ulc7ZDu17IzLZ787bIL9wDp+eOIe8ao1Uvm43TRXVjR75G1sJKyXnv/1tn4mmhip5vKKiQmYg6KkWXcd8Jc5+7jvy+hH5276ITMgNb8+SXzgBrtpq+ZklSE/lwkyOs4to/Vxx9DOfk6HSwVhIxDhF/hVS6xMJqr5ohCzol05xb0UmpMNtn4sm8pos4XBYouEOkgxLdBTKdhMVgkqqehGh7meiYOw0MfbzpS3Hf5vIhMRJJwL3F4royo9FTV2DmLS+Qf64N8IltnsV3HvZptpc0kKJiZrPrqUPO5XI7yD7N5xINiOhyYSh5fveyr7TRAoJbvt8CXCXSlKC1hJ+uDvFMkSXhCIJE78ozCE0DfLPuxdZHvsg7uePEJHyeSIYi4nA6vdajqYkTK+vV5WIDnd8K37aUCqWuXzCduc3IvIi4ckeZJ8TEXvQLPzBJtHuls9ajuwoaWUdfu/nIuuuhZSw7errXvy+TGhCpAAxLfuuE1QdUbUZpz32NVY1amAnjrXhqTNbfkwJs/Nd1TPRBdjtViTC9dCZU4yM5TcqJl0iEug09jt8ceMIHJLvoDupkBxvRG//W0hoNXjonMNQ4/Pj5qN7pa+gh1HyKOzwR+OwqUlbdBb52z5VR3In82XH1/z+ScL3RD/xzLRFwnrb99If1dXVS8r49bpa0tHUNS9O3T2w7UMiYiJ6b+r0FIYSukQbRa2bUJcelPnvFPtm3+L2uOlXiT7bZOnSpdIf7Ur2OhGRb28VF7w4W36+9ePlouNd00XHGz8mn0KKl9yR5h324DSxYtVq6XXrKJjKu3s2YWFElJVXiTGTOdZl9UyJ5/mB+6aYrHDd7pqCTQ8chwRdpSMSxNLu9ikoffxEYlYUapJw+KDRaOTniN+NY//7E6xOHUzuIKpIH7645ji0yc0A0QJo1XSeTM4eZMaacpF1+0yqjYSod0VF0djvRdAbFCUlJZKjMlku3bqBmPqPLVdQwbSQIOYeHOFXVteJsspyMWfq26LWHxclFFDljJkrz2HZYyLC47qIDPK2kVZktz1FXrWVW4U7HBIfzV8rqqqIa5DuDX9sgfhuZbmYvLpyB/UNEG9ZunSB8DR7RH0TuX5icyx8Disxy24TwRBTP+MNqWg+CgHTF/B7+nNa+l/3iggFfKIdEZ34TgpJIYrIuZNKcleSpCCE7rXbRAy75b9iaYVPFmnp5i1Ce/fM7Qmh10WvzSX0255nTigLxyvZt3L7x/a2DiZPuxJZvsnAr1hHa+aUDMqbMfnhEPHSt+cJ/2tDxNaqSvkzl1g8Hhcx8inlH/5LJmZn2Q7gO8q2RHS/9h3C+pQJbpN7pPFsEwag+vo6ccMHPwm3q1E+mI9x9NZlzGdi48aNorS0VNw4YZXwvjpCXqOQDkT48RRaNn9wrjy2s8hE9BvztXCFKQcVKULLknXPbOFLptLe0FArho75UJbC09OXi1AsLhWyjIhveV0qlPRVlkqCHI1TuDgul460VAeFDQq94kqqunYlmu9Fn/uWPHQyqBxht1mh1WpBZod1lXU4sX8hov4gKFjGaYcUSLse1bMD9Kok7I4MBCkii3ibZUug0JugN1pREldBeDfA1usciRMEHuQu1FCr9kB1OtzxjYjTXbg+P1+0XhYp55IVstuDHwqKyGRIIE2RZE1TSFz/TkrbuWSqq6ulwpZTnHL4E7NE6IVh8rd9EdjH/yxbs6QpNjfuYIJtKeyPkwF4F74tFm6pFkV3fkwKp5BiUjWN0wovvTX5Q6K5sV6s9ex7/JEW1aS1VeKUtkEIU0fEE0kYDL8sNm7fUitE5tQM0xpJ63RxH+6duAauSASjhvbDeZ2cULVA9T4LpyRYt0gEpt4jauqrRIUnLIrG7Lqd80DJNgcWp9xWNjSifW4Ot3jK1+8lv5FZHXjxP1YM3aHXIvTj68i8dyNVGVW1Stvy64GRfQ899lWUCBIVMxF++TBE7nbg+je/ReDRTvC+ez4wToPdBSW2QDUSbQ/Dka570PPGT2RB1BIkZd87C9d/vR6HPvC1pDgsCulTw7uXw7focbKb/6FuWTMOpHBrXmzipaL+zcslKk1YVSPOe/4Hci0E7knypi3I9AthF6pE5c+5130s2lFYtb6JHEDMLRKBerGq1iMOJYj8dNVW0ePWj8hLtbTht2reY3cR/+nRFMXgP+R09iQHvDCYfivRWsJ6/pSkoqFEU6IYniP0KvczvdhzIrcJueZbPv9ZrHT5Ww7sWfgZ/ESW2H0O4bs/T37enRxwM1HxP32+ZOUKWeWKsnoU3TdPNt4bCB2dCS+Kb/sGuTdPpIpJKz4JuYxEnMxlzDTc8NHPmL62FEPGfYy1WxvRKduKek8YCdkGsHvhNlg1uRxy1NCN98A2rg6Rp4bu1pD+UABd0xhCrywtQtBDR3G3ngogps2AO56E7eEsqAoGI3L8K3DbC1BoM0Ijkmior0NRUS6FPp/CRqAapNSXPHcxWkMrRSBoiCZgpfMNFCZzFtN+OoEwnWuSn38hXBgHQpQks/PWMckvJRytFIm780XzVyeIxjkvieStECFvvVjjVkTeXbNEIBwmul0uWe3WrVu3USoOwRRiOUwpUzixI+74G4jxVLiJum2PoPZGDkhhhCecJxSi7w0tQX1aTnp4gpg0f7V49OulslG94PZJlJuo+GnTVuEYO1dGDkzaEhRL1Icj2xpcuYG9qqJMFIyZKu77eCGBawoHdiXV1TWy4LhDb8uWLan4dC/lgJkJU8MPZq3EWz9W4NxhbcjG43hvfjU2PX0qGqur0LZdW7LlBEX8WnjcbjgcdiQJX7TcspPUE7tMwRlxYuTl5cnPdXV18jNHA9xSQJlF27ZtsWXzFhz3/mZcM6obVL4w/nFcJ/R/YDq82lwMSjagnvDpH330GHPR6F02e9bPfxGJDd/tH8zw0stGtlgfN+Djactxy7E9EdeZcOKjX6C8KYmwxo6Kx0ZhQ1UZ8q05smkjOztbXktqLzuTuL/46Bd+RkV9DJVPngidmpLV0hSyK+Fk80t2RCkxDL7jI5x47FC8N3ERJt91AqZuaCL2YUCVpx7ndCtCG1MMVqsVudlZSGp1qKlrRNs8wiUqqG3ChfGbhGw2GXEJ76yHxb0zN4vLX10kuoydIjyP9ZUtmexIpbDdJkMpzeaoNRIR5RvWig43vyc2NfpEeaNnWxjOeFDui4pGbm1IRMT366pEu9s+ksaWOfZ7sYHiBL5za2ndf8H93BziLV6xWtR4Q2LakhVCPNJHVJIr5yYfljCd2+CPya6mneU3F0Y02CwCd+cI1+P9RDNlJhwLS6DjLqfWssrlEzd/MI8+EcMgrsH2X1bdJGLRYIpzEPHiYzF/QEQpfQ/9sF4Ujf1GRP1u8c9nvhY5t08Wo5+cQtcyyuza/rn9am2jX9z27kxRtrV0Wx8bX5Fqw9s1kHMM3Fr2uTA4Vm1/92xR88alouj+OSIcSgi/zyfbMRmwuHZaS+ue6mAw1Rzp9exYYBwrS79AhVVa76IYmLkj+aK4t6WHKi7u/HSheGTiAvn5l0LFSpoUDHpbMr93wt5IuVcnPPcVU7UEfks7PL3Inkc8OR3jzx2KY9rZd4gsuRuk7e0zsOiGLtKeLZZUMzf7+UAsAk00iaOenAwrkaH55qugFB4H1T+nyHtUVVURhyhCc3MzsrKyJCaw+CNhJCMB6J/vjbDaBuu49TDuNJiMz2Vypdfr4XK5JCYJwoM9scpUVhQkVepUHrgwfilkhwrVIsUHPCZhl0I8gmVXo3rSwibDXf+Sfkeplps8oseYT+kXRcQiUYkVDaQV3FzD7pCbctiUTnn0C1FT55Jaxq1nfB9uR7z8pe/FxvlviUZ3c+oBaSErCMUrRJjiEjY1herc9VC+aLonu+WEvZNWheEXm+t8oph8ecdb3hQfLdsiHv1yvlTdHaTF/JQEkZpPL6XYR6EEt+724cKLU0arZSYT8aRwVVaIgrHfireW1Ys3Zq4VDQ0NqbiBwIwBcEcJiaYql6jYslG25rNdpzHgkR83ihvfmUqffokByfGZIvD51ULca6PCII7yS3z8VVHxbVlduoydiTxbM+bfcRrUGh2oJqTbsdlsrEBS2A0211bjqkllmFsSwcKxA5GlV8NoNEo+EA6E8dj8Cvy4zoXVD54Ci9UuVZEeguZgEE5DkuiwUao035vCT/R8YCFCWivqHj489RASKizZq8DPpoJAQm0ARbkY8EI5Gh49DGolSfp9ANo2uO/+zP98L4548GPhrUw1W3M7KtdKCtiosKgWuYbYW0RDflFeUS4K75gqrvl4hQgH/NIb8Pks3GPB16dlzZo1oqaqSoz5coHIunumqPemejT4nqw5PHiBTYSFTYqfU07mwS3Zc6vcwjPlbpEYbxIfzFgj/LK2941i74uAm9tfnLZG+vUk+XdOJHMBzlD3Wz4UXW77TNorZ4DVO+3TN5TWiU53fiwaItub3zkzdLk8L06UOiXEHUIR0eG2r0SHm75g+5JHOc5gLJC8o7ycnpcqoG8XbhK3vTNP5N/O5pDChlq6JuVaD6yoOBao80cw4sGpWHJjX+QVtkNtg4uoKSSiszrzKKA0Y9yVKBRrJx8pgKr/ydAu/hLDTV9haBcnPl7sR+1jR2xjeUzReQSS+W4Vqi+ahSPedWH5lTno86UWV/e1YvH6Kixp0KHi4SPJTPZ1vMD/Lttcq//902HbPB3xK7+FrnAImhojMBrUUDQqROKkQUS3c+05oOBBXrg/hAtGR2E2kWooVGC/sUF7v8mOPIM+KeE4Yo+Y8fUh7+CupXpsbPsEdNWvoYt/Cbrm2DD5nvNbTv7ryQGLWv8nEXWIqczwxchj6M3I5iHxanPLjwdO/pSFQdCL+H+PhqV6Ptz2LrCOWY3tY54PnBzQNlBZyiKGCJL0AjJunS5HNwU/OhexsFtixq5EHamHpWkW/B1GwXzbMmjpTgy+5FKABGEM4Qx9SZ1MEph9O9yPd0dcCbQc+W1yQAuDfUiYYghxXyfEXxqEB0ZqEMzuCS03QT7eCe4v/iXP21mC5fPg6XgCNp/9Ndrc+yMiVKoaEUfXWz5F95s/wbhpFRg3aUXL2VQYzSaYKeaJvnwsffsfFJ3N5EAJc6Qw/7lXLfwrPhR+4hTBCHORiAgtfYnC9+0cZQeJU3jPgzeVoBgw9ktRFYyKoju/F/d+/KOoiiXEIQ98LYpv55kKYZE7Zq6YP+UlOUqg/u3zd8XU91oOeGG4/3uSiHx5jQzFA03Vov/934pIIizJ2W6lpSNItgfRq/juqeJzImM1RPzc4ajwE4m74oNl4rAHvhJFt3wrSv08TJ3KofU9qSCV8kn0XLpXLLhXvPWAY4bJEEVs1ddooLDckJmDSsWELe4IEbHUObsUCqlZmHfwaZseOh6nDemCdU0x9HhwLmLeZgwoNKE6qEPVk8PQ3pKy99athEJlhOqV04C7LYjp1HtnPC2FcoCEe7Tob6x6m/b6ic5X19aJZDwmZpTUU40GKNzYix41qnWOb497+FOhxPdu4EN5ZWoUR2z9ZJG8P0N+3pMc4MJgIQXmAXSswkpI3D9hkdjYFBKxZFR0GfO5uPOjZWL0U5+kTt2DpCKa1G3Sn39N0t0Ete6AqJ84Vn7ek/wOhdFKkhGRM3amGD5uQmpoZNwrJq0oF23v/EIkyODT2pPqGIqJqz5cKAqv/lAUXv+ByBzzhZjf4BeXvzCZToiJBTU7Nh3uLBz0sXAUnf7cvPwt0bTgMfl5V/K7ki6eWqdJBGVz3GWflmLOmjJsefh4PD19C249sg3UWj3FKFrCihBCCyZA9f2daBP5Bv2067EymYvj2mkwb3MU5wzIx9y1FVj00BmpG7cS2ZRHr9o6F+xOG0x6vWx+jMViCD9hQ4xQKOceZj27EFkkf4SQe11U7ZFa4KWKS/i3SJcrYlT7D38hIs9mCP+TxeKK9+fSMdIiGcan1D5Mbtc5bq4499OV9G1H96yQp3LHkyIc4S4KRVRWVm7TDG672ZMXO2DeRJAeKLKedic6DMjXIVGzHNZ5LyH51CAknu6JgM6KelsmRoQ+xVfDvsdTJw/A1soGcitE2EJheaXb1YAt1/VCTw5XxI4tXiq1QOf7v8exT34Dzl1xcfG2JgQdve3Jix1AM0kQ3dbuNqZgNh0dp0JC1xGWCJ1710IEnj0MGXcvQ9s75sCqSWDpvUcjnKA4JRKRgw+j0ahsZeckO7NzkKSMGTn1rTLIvexb60NIuj3o1q3TnjrlfiH7vTA43vD/+DKs8Rokj3gIJi2lhuMTlV72czJucHcC1yc/OBmPoqHBAyO3lxS1p3wp6HXfF5h05THoUpyBkpISOguw6zRIaLQwWoxwZObuMAShtZSVlcn+WO6HNZvN6NixY8svvy7730xizdDNehjxeR/DkEipNSEm5myqx+S11Xjr6wUwUyl0G/sd+t47FWZNEEOfX4n/e2021CICkYhjwhXHoFNeysTatWsn+0hfXhjCwBdXw5pBBbGb6uMOadYek8kEI724MOrrycT2UvZ7YWj0GdCRbkZuXY0u903HRk8Qw56YjuveWobL316LiZUJ3PHZIgwoUOGw9la6woYTO2nx9HVnktobyaMY0LttBtS6LHk/7m13OBwY3b8QPawU8brqUVFVitraWtnpRACJsAgh85YPcdrzU1GqzpFmlFB0MBsE1ngVdLp9Ijzybr8UHv+D8Voo/s0HEjMEcsZMR8k9I/DmvBIkKer8v5HdYCEsMJidlODtUzk5CZXkCosKssnM1GQyqW4JHpC8rauCk0no5w8EYLVY6fckqqurZY/dTZ8swpLyIM45sj0WbAri/Yv64cLPK7DZ5UGCQt7RfTPxn/P77HI4gt8TgOGpXOjH1R0AM2kR9ueux0fh1Ce/hF9rx5jjuqK5pgLhOKECZYT9PgtnmNH+kW/XYcjN70FPv3EDNEvrPhsemsRiI5NpaKiX/So8NoMnel916uE4vEce/jtzAxq2lmNFRRCByi144MRiOE0uvH5uD4gkt4HsWO883sPmNEH/oBtJPVfDfpFmcLPKta9MpQdSRumznjSjzV2zcPjhg+EtLyPY0KFL957QkAlxZvkVDodlzXIao/4mBPQOLN1cA6fdIYeZtxYexp4WBkg2ExYuyH55BvywugpaQ1t8N/40XPzZRsQysuH2RNAjU42Ssk2oIECtkGsFsMSgxMPIz8+nzzzY1kB/s/ZPYZz+4nJ0vv07POV8D1X1NS2eLoyhnSNYvLoUX5XQwzV+2SHMpuHxeKlmyTOQm3S73WT7lXj0n6fCnFWI+yeuRY2Snsm3XcwEiK2FM8K9bSx2vQo/jzkSG27tiZxMBzZdbUZNkx7XzzkEH+S+jXZZdtjtdngDKrS7cwpW1vih0v1ykNtvLgz2E773Tsd5byzBmnKqZV0c0VAARTl26BRWRzM+/7+T8f0NQ1H26AjyFFmyH6aRMlAGOw5/aga2rFshR/Hk5uYiz6DFkpv74ZKRbVAgtUKPNndMwPLqZvQfPxndHlkgtS4trBFsIhHiINzJwNoVjMZRsmYFkY9cjB2phTa/DyryrkC92yf5Sa/2mXjszE7omaWGimdN7SwMoPsqAeK0/mcOEaEJF4vaxd+KksagcDU1EftlritnHKROJGl/52TxxbpaUVrvT03/iEbF098uoYBttnC7ymXPmuyJi0cpWAuLgQ9NEV66w9aaOvH1JrfoM26yWFLZKMa9MZHutv2+rSVAQV1lXa1s9Ckp2Sgam5tEdfkm0ff298VLszYQBU9fx2lLSZrat5bfVBhhERGu+yxCebqDEOMtIhh2i7qaetkFybN+WstRj3wts8BDDTjjLNEoxSBKQJQ3pPpnGxpcFJwkxYINFSLv9m/ESz9uonsGxWuLaoWNYpCU7LogpFC+/vHCRLFsbYnYuKkk1QVKsQynJJXlX17L4X06ZknLvhcGPST+6CFC3K0S/3jqI+FrrJHjKLjWeSGLdIZbS+uOaE5oupOapfWQhIK7porHJqeGNnJQlUXa8/SsTZQhztweioMCvJy7pov3F29uObB3srWuQVCp0/1ThfIbNEMRz0xbLGq+uUeEKHn1ZaWyJ50LgXvTeShTWrjXPl36XAhsIjtLuiOb0xONcwzLqyPwNQkRpGsTsRDdIy563P6FCO9Uk2nhq/xNDaKyggvjl+q/a0kKz6I3hDI2lz6m1tLYZwBtIHBcSR5qgvkqeIko2fKLUh3U9I/B7PxXl+H8F7+TpIl5QjpiZFfKS110u/0T3DZhEfdjIkJxCHsXSgc5YoEwcQ7AIu/FLs9M16oJ9T0qLfr2Kka/sZMJ5FId2K2F45QwYWtxm05EyXcBjLsUNWyDrkD85h/gVaeGWu1zYeSooyjKIPo8dQu5tzyYDER7KQYoKCxA9+7dCKUDxBEoA5R55gb8ThojaXVjYy3+MawjJq5yITL7RejGk4+nII54sPQqXHhMhFoLaRds5EUu7KDBSsMVUCj+UCd+2TTAhc4VwGSMC3e739mD0DX6nN5wtDQ1/DY6rkQh1AZZfzsLBdz00qKyvEKO6OFC4HcOos76708Y1ikTPqMTjw4sRnLi4RAXTqfwXE+ZTrk/Pp8LhZPFvIQzyeG7XhOB5dWBaLquHJnmBD17R57ABI6fwdfyyB8zuWsrhQBEKFrO+HXZUTNklx2VKcfhXESt/HpriVFBMM+QvXzyxO2igo5uSuSGos10c5vL2wSdXQuXR4XPV1Xj+RO7IGaMo+mELynzFJypNVIzgr4m1PvjeH7KUlRUbJYax5nkwvSHVWjr/xCuBW8gKHZaNk54YTKa4KU4A2TGWVwQd5GmxHc2qD3LTmaixvyyJuSO+QA5Y6fg3JemtRz/pZjvUaP2s0uh+qXGSuHM5eTkSGK0YEsYPW6biVBUi8tGdQK5P1lIzCo5sxyfMEM05bbBmc/MxHOzauHzByQ75fvIMV56E1YPn4UuP94KrWrHkRyNM59H8+tnwpHcjISakEhEEBUWijd+yTL3JNJM5PxIStyzc0rx8g8b5aSYK45pi2uO7Q+KmncUAr64So/wpNtgP/keNDUqyMzLbgFKjks0xB1jpOY6NNQ3wJltx8iHp6E2kMD1w7Jx4ymDEY8mZCEw82ThcZ9caAk2sFgIJTXNsBh1nDhpItyeMYFQ2127BZedepxMU+sxM9FH2hH9bCbSakDcSOffSgj/WwbVcGGwTC2pFUV3TBVfLS8VSiggF7TZVetp2zEThe2uuSLKfXkKub2W4zx53O3zi/w7fxC1zV7paiXzi4XFHZ/MF2MnrRYBIlveUFy6XP69ob5OLN5Qvs29yjGnybiob3LT7zVyLFlVFZ3XUC9emb5ABB5oK5Ll0+Xcs9YiJ3vRpewgFXpefG+9605ChaGI5yf9KPLu5gFlgiiySw5W3ZmdsTDdXtrgE8/N3izKq8ol4+SRfuQxRGlVmdi0bK3IJuK0sGT7rO0E8dVwPESPCUuewQPaSCtEMBIWTfS5M/GHr1dv3eF53KLN5/K9lURMLtzUdsx34j4qUGYqXA8HQtTsVR6f50fdQ8enbJfUlW09HSKnhZvTyHehyKaHm+x56POrEGOfHwlIu9ZxiN6/JxZd1Q1DOhehtLQUVKgUvCmk6iZyiRROkakbdFo5d6y2qhoZ5D1mXtMbR3cq2OF5NjPZO93TaIojoahheiQLay3/gMmRJQdJ70sj776IHDRtjbjhoQxS4UgPwC6K/TVzBD7GNs1g1tTshs5bjyZfEqqkAreiQ5A8D/v3osJCOZCWw3IGvA4dOsh2Bx7LvZowoOP473HomPfQEPDJMd7cUOsjDgECOYpVJGbwcxhL1CYDNtQRT/GTq33ICU/bvlAumYabjshoSfaBEc20aLf74uRLbz6pF/l5bpOE9O9cIIe/shqjclL+O+3/TVYHVtc2o1vXPPy8bANOG9iVjltlobELlJmhAmW3yO88UH3447Nx0iE5+OiGk2Ci4w4CRNYO5hXsVbjAuJFHr6HztUb0vnMSmpJh3PzhapzZQ4/c89+CKbsdQfPu2sT3j6gnP3Ae7rjkGCRVJpkheZAyYacEh6NJdOncWdYwawprABfK2OO64qMZpfhyFRElHSkX02bS3ThljH+3Wm3kGv3yXoI0rylBLNWUhUmry2R2+HwuWNY8h8NJGuWVw601GhWyHp1GZhVHO6cdm585Ax0vfhBCd+AHt7Gozn1hslhYI1D26IlUGBpZs1yrbBbhplpkFneUNZ4WLhB2oX3GfMGRBdY/dQ6Cc56FZeqtqO95BpYN+Q+Zkw+PzViNfl3a4MNzBzEzI2FDj6P5vcuAsplI3Lwe0WAEeYV58IQEMjRxaA1Guqd09NByxUh3/fuJiiO2Y15YiofO7oVhhVlUk3FKg05mmm3a4XS2cIjdS6JxA0KvnQJjtAnHG9+F8LlRmcxCW6cGM8ce3+r6MNxf3wOUzESvhvF03IqqDo/j1rxnka9P4tU5Zbj2yPa4bXS/lvN/X1HxkKEOd3yNN0/PwBED+0Ktd0pAY5BjVWYNIRcnJ8XsVngUHk/JJ1OJUczATfKsDPyNm+/SkqR/GtKOmqQWL388HyIvH2cSaxw9xwF7og6jOljw8r92PcPw95AWBko4ca8FofYD4L5gOorM5EYF2SmFzpxNrle1QvxQzZMt91NS6X4JtVZiCGNVnMBF/xtI4/4UWRicmIQSguo+Mgm9DV5DAexj1lItKhSSJzCrpBKXvk4YUKTDN7ee1HLp/yZcyK0jDFkhqY9/mGwL4fktqSKNqK+B9rm+aJucDC/pzNJB3+LYFUfgoiHtcO0xXYl0/T7I/kfItsJISQrJudbCRKosoTIEK0th63m0xIUkRYvk/f6yslNh/C17khg7AIqqsfgZBDqdD/tzPaHSKIj0vxTGM19FXG2E7hcAcHDKHw1Z+0UYe1m7Rcsnrhp+D8US8ki8YROiFcvlUYkE0n1uv2pvRR2Joun7GxCe+inCcx5DxNFBNvbpMnlpd4oV6IvCSiEbiFoJfeGn0YPl15Ts+rnpU2KcRiWWuu4PkIMaMTjhKhFHjPgyKwO3k4lNM6CacieUdr3Qa8VpWHnYYjjnv4qI1gmR3xmiaBBMaz9HvaEdCv/vJSQt3fY6+GucciacwR4IbXgFdorzw8NvxOKBj+DLqYvx73OGoIOV2+ZUlIqY5NxjP16MKRsacFS3tpi3dh1sxkzMvPcUqBM+KEIPta5VkEOv2D1W6AwCNcYOKD71Mag6DoPQZEvz/b291kHuSgTClHxm+4n7C6BRBLSKB/6RV8Ew6xVEb1qGJl1nFGdYZVzQtHExLJvegm7l59AngvAe+wQsI2/Za8WIUvUp5fOhCrqgoYi0kULuPg8vRI7Kh2aKLyofOR4T1zbipvcWQqu34LRDO+KbReuJVmtxzuAifLOyBqFgkhTZgI9uGILehRkw011XbW2GcJjQdc2bMMx5nColTOhjhypZh9DDSRhJ2Q5Ua9bu5KBXjGQyDqXse7jmvAmtMxfWdoNg7HUeavwCZi0VqtGCgIpUp6kSAUMO2mfqEKSK4u4vHg5jThJn0Owdo/bRi5VIL7GJXQdF97wDkNaCy179HtPKDLCHSzF0QC/8tGwrJt5+NNqZBEwOBxLhRjQkMvDEpMXQ5RZh/U8/4dJTB2HC3BKsrTcjqfPi5EHd8WjxfCQaKmA/5nYInZ14i1qOo011t/5+cpArhoIYVYxq80eIT7gdplgAvosmw9FxAHxRO5p9cZzx1CSEtUa4NTa8em57nN6/PeV6p864/SB3fTALH6xyQ68xYcGtw0jxPAgpZsyuCmLu2jqMOW0g8s06lNc24ulpGzFrUxMadHk4ocCLj/51OCKEHRqKfnRqjnh0e6avpJDRutVQv3wUkkYHotYCGG9aKH2rnl7cNB3QqZFqv/1tctAjRjShgrbiQ0Q/+BfMkQhCV0yFucNhiKj1MCYj5EAM+HLJVrQvcGBwsV2OM+Qxh/vT/rgAVQkvYlo7fRYw8LqtQod5m1244I2lMKoSSGq12PrICAThhIlStWRTHbzCgGPbJ+EzFMJEZFPVsraLJnVHvvUvRP4iguSOTEg8ewjMTavhuXIebG2H0HVRBL6+E4bK2Uic/SlM+akl3X+LHOSKwQUlKBNJhFTkHoiBKpo4FRABr6KWcys4expi98m4SrodlY7HOyjoP34GQbsZuogLFx5WjEk/l+K9u07FwMztI3B/q8iAlcdBcMnKF6eFnQEdU++fJkLOF/foGQxGUij+TjyrbBa0bx5HzxGIWNrBOHZLy9n7Lge9YuxO0pmaWVaPi19fRlwiigx9EoseOAtJTxP+s7gZT8/cgu5FejiVAFT2Ivy8th7PX9QFp/ftRBWpbmneagXqShJRXiSf7s7FxhtxVLj8yLDoYNYQuaXIJ0ejgkbF1xEbiUXg84Vgd5oQ1/Lo4xipho4UmGIQnizE005+g3CPBY+G4u7fdI+DHNlks8m+rrQkRSM8qmzCqGpS1KLdgdAu5S+rGBz+qTmUVTSYsKwcc1eV4a6LDkdm1EeQr8OoR39AjHjHR9cPhUgKnPHkDCQMZuQKL5Y/ejZVPFk5FfoODT0iggjPGaabR1a8AldJFX6yHYvXVvpw48l9cdPHJTDodNCG/bDrUpMm1kdNcMQacfvIQgzu0x6nvfgDzESCr+htxd3nD2258b4J98jyUBWuOr/fL/v2uGc2Law4SVIQ7VgLVKR8UZUdhrHrAJOz5Yxfl7+sYuxJPl1djbHvL0FCo8PZA/LxzFl96SgjQapXGGoreeuUv9cTapCzon9J1JC1F96mQvCIf0C1+BuY1D54tT3RNfAIssnvf0OuqJ1dj5+21sNhNaFbtgFvzdgAa2YWLh2UBb8wY8itkxDTJ+j+wP2j26Nbh2Ic1i6HH7pbg07hFsVQFI4LlQbhAKWTEIiV32ra3hbC3Xxcnaw0rCiJhvUILX4JxgGXQlcwdF8A4/9PxVCI6Kl5viMVbaWrFm0K8uGZdAOFu0UwTb2PCt0Ez6B/wXL09VCsbWCOx3D5+3OxhCr8g2Ns6LblLZTn9sdc56U4Z1g+9PEk3N4AsvLz4KktQ05hO4QCPqj1RsSCITidFHZS1frqa1CXMOC9uauhyizENzOWE0plYMP9QxFWO3a3nDElM46NgQROvXcCvMZc3DKqGP8ckCnX38nOcsrZSGkXsmNneIjcCQW7RGo1Evv2XjV2QMqDQdhKpCazPos9L6+9O1EjQFGCCo3vXYq8V7qi+e2hsG6eh0httaxMlRKBMV4GzaOdEfn0Wl4zC8lQFFay1jO+TeL4ygvxreo4jO5hhjEWBukF1Cqy5mgEWbnFiIYj5PMDCPnIpTgclF41GutqYcvMRo5ehUfOH4THRhVgzeOnYMN9w6m+bK265H8pgjgLt5BH9AZ6XhzaWBC27AJkZmewJsjxMqwQOyoFC4XAMvRlNNwXvKCzDwbEEMQVOMTkrShVH11ExGs58o66G+h7FGV3+5ZeUmt4tTk5ZJkL1ES/U4HQcQpSqHoidFBPx0NkwRZEH+4BU7SECrwY8UOvpIolCxtyEyzOHBgkiYwSuqjJMjV45fs1mLpgM9bFjOiWEcOEy0fKGeh2h5N8vp8UQyVHYnE/TDisgNeciyRiFCYXo6ysGjazAZlZGXJ7EZlEJipc23KtlD3bZ5wQYf2qVcgjRKqtqYVBr4PFYUdxcVv53AMhB4ViREkxNA2roX1uIKXYiIiN/HzRJTBd8izMBKdp4aUfjGTtFJuSLpDlU3mriDAqakaBJFkURQJ0r6Rah2mlTRjd3oaYMEFD6OH3uTFjRRXKglFccdxAZGioWBQqdPrPFnvEg5NR5s+HIViJeQ+fAW2Sx0OyJkKudMhRgVz4M0zKRdHJYleSzoljcHsHenfMlYgSo0hlX5vWOPrgqYhMKHv06IF169ZJt8Ej63gYIA8o5ZH5v0SL/00ODsSI1SP+YHcoIy8Eti6FcvqbCClOrE6Y0cVhRKGdCBgVzIaqOpzz1A9w2nTo0aUNJm9K4PL+xN5jwITlVbj18CKcflQf9HtwARyqICmSASvuGQFjMIBPNrkx7rstEGTROVE31lJkopBm/ZY+iotfnIfv6oKwJ/UY2UaNB07tDIfDRNGpgUihBjpdakWTHYRrgVkmSa0/ik1uHzqaifbGCLW0elg0cdjyiuGp2IJgmNwaIYYmIw+KPwiHMY7SmBlfLt6C0w5pi+55TqrYNBr9ujBHUYgOqzZ+DhSOgMrR/iBRjIQXLq1D9m1kUQnyLIVut05GxGQh/27A2xd2weg+xbj5o/n4YnUQ+rALpx/ZC4Pa5+KFD7/B+aOHYsWaOrx443GwkBUnCDka/WHkOwzgSUxxQhDF3wSLlTeG1CIaCkJrJv8sfdMeG6dlFMDDQ3k0NLcrsL/ngXvV1Y1wFOTCECe3wrOxLNxf4kZFpUtOW+PGKY4i2PIzMogrkNsJUWj97zcWwpxhxfqaOlSH9OjpjKGyrAbznr6c3BtxFU9QduKN+6ESUzdFcHI/Mz5ZGoAhGsBFozrjo7mVWP3EibBRGni5472RKMdI44tJcRPQxDyI37jw4FCMHYTNn9/IGriFjxuSypv9OOvF+VQBXnTu1h5fr2jG2FH5GHNsNzQ0eaHXamG2WGW8z5DLo73ThI2FR4NzpXJR8PwunrCk5akq9JuRx0SoycKlWqb6YRna2eJ55Yr0PXaGcp6ryM/je/KLBz87nU55HX/n8/mdh8fz/XJycnH9Bwswvd4AQzKJy44qwKtT1+LCIT3x+fKt6JJrxdBCO95dWYM7juuN735ain4DD4FVo+C9KYuQZUji47HnokOGHtVb16OwYxd6xvZQdnfCUwAzs4gga0wwqBUEKadmQq4/kWKkonW2UblwNkUcMWJwOiVBFcPcIMX8+YMQQQRCJtwzaQ7stgJ8taIW0UAAliwLvrt+OALuOLoW6hGKa9FUVw0jIQsrAg/rZQtNVxJnvbq6Wi5JlK4shdLRZuwcjOqgQlaHDhhSbMNJhSrEE2oZGvJ5nIo9kT5GAlaaX7gLEq6I1FoM20VWAf2/57P5ePvnOgzvmo0OmQ4YnVqEG33wFTjw6CHd0e2R53Hl4ReipnYTfigPk5sSqG00osIdxB0n9cUF3ajMtEboNFpCFw30RHg1pJwcrMrkknvhtfajPg+puVq2lKYUlH5TRci1GmEk/VdpuZtBpupPIFE/nl1Alhv34sRBXfHAZ3PQLUeNSWU6XH1SH5zWPltOweSGJxOleNAzXyFUZUedQYd7T++IZDSId37cjLcvH4Z2FL9nkz+uqC6Xlc5rz/DUBi6EwsJCqQz8zpbKsM7CxcCVlpWXg7irFN2fK6coNYCoxozThhRD5anHi5ceBQ0hlqJhBNm9YqQn2O1JmKjyhLw00kgaS/lSU7RS62pGjLjFrAovjunTGUX6OFWaFld9vBrntEvimQWVVAYGjDtUg3b6Jhz7YyfMuKQPKhtKod0WwvNs6CR+rrbg+emrMajYgmcvPpSIcuYeUr5dflfF4NY+gxIiBDBDTQXsVekJthK4+aXJmFihxtBOBdhYVQJ3Mg8OpQkvntUGoyYdhfj1MyCKhpO/1kDoFM5y6oYkcYLdJa4AbnpxKgb3aoMXLxiOWDiAeq8fFr1eIkWCkCJCLiHQUAdH256wUkFHKXjJsNvQUF8Fr48IHFk4Rxc8n7bRxQuiMfPPQrc7P4NfbQXvRLT68ZPgIERRkUWSP4KXLZNK2ZiMQZC7CdFznv5yKQ7vX4yRHXKgJWVMubxdCyMYuxxuqWRJKwlPR9NTSBoOR6Ri+ysrsSFBhLM5jheWl+Kr9QI/Dp6HwvVvwKgJkKI6Eb+tnCqTiC25Fp6+xitORQltz35lCdy6LKjjHqyhaMpGPCWuTuJXOvZ/b8SQjoIQLYiGr+6EafWnsMdcWHvmZBz/cQznD+mAx8/uh3JuRdQmYDMpqPFpUZhloHDTTIUfIoXiiQ2pu7E00y2f/HIZ+rW14bwh7ekJrDSpypAshLLHBZ5MRHD6k99iSdAuR1Bd1j6IRy4cAb2JR3elECNdMWnhEZzqsAfumAWZdiomui6VAxW6PzIDCU+CLDSCwwcV47XzBmLAmA8QovCZx378cP1A9CugCt+LsR8c6vLcJkY1FlYMPta1a1e5zpov2IxcWxs487WI+8ktZJgwYYULj361CVmZzdjU6ET1bQNhs5iJ5G4P3yUrkgjCs++N8DdXQ5dRBJNC7IkinT3J76sYBBkx/zTonzwTMAfI6KyIHD8GYskkfD30I4we0AaagA92Zx58Aa+M3ZkP8JzHXVUcy8Db3sRWczeYYwE8fVoxKVcnRNQmKobUKCue+tfY2ISivAw0NgWwNRCF3ZoBG0UBRfl2BHx+WWxstVwxCVKHQDSGeNBLUUQSV7wxB8sTWciNuTF6YCfcd3x7xCiKeX5aOQIxFT5ZuRkBgxMF7q1Y99zFEEk1/a4nJOFGOSarsont14VqobaxHgVZuXA1N8LnboKfIh2N1oTc/DxKX6rNgqc2Oh1OWIyEXIS8CvEYNUVa3KK2nR7vWXgeaXpe+e7kd1AMvj2TOvobIv/8Rm9EHSMwffCtGOSdD+eCF6E+fwJchmwYoyoiTHrorDokQ3E574shniGXG3N2Rea4MUvuNCebRRVCAx2aq8rgzCmmqICgnLJXR/68gGJ7D1W22Up+nf7pkgohVwKBSJIKPRWtsPiJ+Ap3Fe76eis+KNEgO1qPW88cAIdFh/P65JOyalBPynrlV1vgWrUWF585HB2dapzct4Psbg+QUnB7K+eaB9yk7vrrqsGkV033HjruNWzU9oOelPOZ0U5cOLwHcYXt1c35kb2+3HWvJkvjfNMzmaCnnrl3EvD7SclM5GpT17GkWmTTnw+0YihhJNRGvD5jLf654UoidhuJGROMnTQegS6XwKAzIuarJIXPkArAXcqsBIwWvBICdyuz1Xfr1m0HxJAFRC9WFrYAbo5mJUr/xtJ6jALfj19puG4tfB4/U0t8JELP4NbTbze6ccvrM2HUqjHzkXNhiFC6rDyIR86Mx0fLtuKedxaggPjK9McvgZlHhtFjCS/ojyHlNWVJ8/uvK4aMyUQUnoQGj3y1BB3zrLhmREe6ltJLCPXrd9gX4Y1YVDDF6+B56jjow2sQO2IsbEc8TIpCP9PDDrhikA3THz3umrQUa6pqsaAiDgdlPkpEaeHDx0MXIKLH0EtkK13Znma3bI0LhkPSCg2OHJisdhRnclyul+6FG4g49NyVcDtFNOqD3pIJTUJBdSCM579fg5G9inBaj2y2TRDiy5BTTc9R8z5T9Fz27RytpIukweWSn/PpObw2AivPboWUyUX5HHD3Tygy1qNvp47476UDKB9R6OhZihx+zAjy61WcbidxOh1wU1lktkRO+08Yn6jyQ9WIPNgbenWEjPQ8mC57DwYRph8I8yjjB1QxeMqMPqHGvz5dgrdXB3CIzY92mdm4dUQu+nQpoDN4rSQhrZnZNCcnFk8i7PcgTCFbfTCBcz+j8E9UIR4RmHjtEApNIxIhuAEp3VAllyKiKCTtfjQ6vZwNy8dv/W4d3v3JDUMyjPHH5uKiY/oTr/kPgZkf5sNuhZbbSVokzWv4Xsw7+DsjFkcP3PaxS6ESTFBa3U0eZBTmIfPmObj5GOBfGVtg7ToQFls/JAxhaBUTQ8qvCje4saQb3dJtH7viWL9NKMFMQFUaOdWS78oAp5WNhwQZfOxAK0ZraSLrffzTHzGgC5FECunQasLNnoRJVUUoirZmAzasWgUbVTyvSsQVx5bM7oezwfPQGUm4AKPhICKhAOK2QlSTOzrn+R+JlDrw75EOXK9+A46fP4dHbYfNStn/9woCLRsVEDesMZamRkbxgsOseOxqWGl3tS0Yr83Lz2VlYjfFK7T6gw2wPFKMoLkA5kQdVOMqSB9yif+oof+VuuV8cPM6KzcrZdoNcr44Lbyjr4rcMzRMrw/cShm/q2Kk2jb5cbwy0973NKbHUHHFcaMoWzBXHKMB8xIuPIb59PIV/L20wYX+z66DUxNCviGCo4kcri9vxFMXDkbHLBvF+Go0V5dAZS2mSCLIXSQUyWjQ7HbL+7BLYWFrzcvLx9Ytm9Gpc2eZep/HS6iWmm0mIxlyXRxusiLxAmubqspx2htbUEBRT2m9D4c4Y5g07lzYmDC2bMm8O+F7qXnhFFKiWnp2QatWUlaQQCSO+OZpcHYbDhjIVbb8tr9lz4rB+EJFwSzYQ3BPLAA6iouvfG0BmkM+vHPdccg2kAZTReyV8DJepBDhL64jQqpH5qn3IKbLh55HVDPJ2kvhJHMBcpc0IwcrAlt1dlYmZpR64PH6MaxnPs55eS4Osevwyv+NQr0rxR92Fr4PK1hamGewZfI9w9EgXJ4grnpnGbYY2srZa6+c3Q0DTFEIo6GF1af2xGTXw5+lKEHKpwG+ZZ/B+s21VMgKvH0uh/3s5+norkUuQ5YkFhKhyy3c8RZDsy+CzAxSdsF7VpCyKPVQ7s2H19IRtlgjVDf/CI3zwCwnsqNikCLwl5CaskXsjEcQDHt8NnzBMC45YTDe/Wo1hvXSYurmEEFiBs7vHMNTlx9DWrsnfJQzOanyScEIjl3f3IXcpU/CZeyFZIehsJ77GqwaJp2kXKSAKT9K3yU+0CF68QAbxosEEziymkbywRyHc1oV8u3lJbVo27MNlmxx4YZvqnB8UVKuCfVDbZjcVxzvH9cepx7WXd6NK76ggLlNStLf2Rq5KXsHd8GGQemuiCZw0ytf4LS+XTCoyAi9Vg8HEUNGK+YdzGvY1aQVJJAI4Nrn5iC7wIEnm6+GLkh5u+ELwNmTzGL3RhQfo0PYYoY5Qq7j6BtgnvMoVLG28AztDO8ZM9CWQlMV1Q23sqZKKVU+B0J+iRhUG6Xkzw957DtcdXg7fDVjPdy6PIzIasDr/3cacu2UqCSRQhd3GefQHcgG9pA6kRBYUOPGyxNm4rQR3XHmsN6yvNVKiFDDTFVNjxd0A/rPXIFdRAaxcIOOnE4y1ZFmUPGWF2q4GhpRQBUn+zToHC/5dZXBBJuZN5fPwHFPzUajx41AUo/XzuyMwzs44LA5IbRxQpHUVhfshrgy+Vnp8JYrlSs53TS9TVo0M0Z1WeGuR2aciTG3mxCxpSiK3Qhfl3Yp7IL8AT/dmyKvyafAXr0IUZUZunsqEDBmwR7zUFC1awLL3QW6pBfR0uXQ5xVDMeQj8uRguROe7Z/fIJjTF3ZCFDngiMrmQItUDGl59GdzQxOOeXQ6kVI1zh3UAZ//tBaPnD8c5w7vAr+3mQo0Y9t8hnRX9a8J89yuYz4hLc8kBYjg2YsH4OgOWdAm2K2krIetNS1cSVGycsQIH/QmDKb06I0mhEmJ7juzI87szCMyUrrM+hglEmZNelCZtGHQYwtgSYZwzbBM3HX2cOn6WBHYotk1sGLw/T0+r7y2mbjC/RPXYHWEKotc48+Pn4M84y/pHJdQOlJI3yOdZlYuHrWtM1kQDfrQTKr+7KQFeKLwJ1jnPAxXm+HIun4a1ILIIqdBXvXnFxUvvMxLKsWJja+obcLDb8/BTz4bXj6tEGcM7gqNlmc8sRsQRIpI4QkqORJIW8iehC07NzcfoUgMIx94D+5ELqy6JFY/egZigSBCROA4DNTreXZYan1DrgRVLI4Ah1JhF9p36oe1NS5kEUy3t+mxsWwLoYlBwjYvEabTUqIUcjtqAQ0hT4xqnMcjMWNJjYz+pUTjEdQ2NMNdV4UVfgMe/L4aXWwxPH9OT2RnZMqBM9v4QotwIxqnjfNsI17TIBeU05JxZEuSmE0kMbFpEqIf/1sa1tNtHsf3lTYsvOd4ujpG/8gF8WIalK+DQVRU4cJLbLnTXV/CoG5P5LIRc+45HG14uBwZBcMk+2GOo9MtiVyZ3I7AxI2ZeGvh39ii2EotxNQ5RFMiPtz/zXrMq4ij0Rcgs7PhiZPa4KxDuyLgqoeKF7QkSGalY1fCkm684rENrDD8XK4sJpucpvRxjkY4LfxciyoIkdkWN776A7bURfDaTcejozmBrVVemI3cXsKLpgjJT1ixubLZFbCi8z25q5yjC04/p4O/c2NTuoveZuNn6Smc9FM6jGhsSMCZaYF39r0I1HpRoI1Cv+4NuRlR/PLJ0BcdD7kc00G4JpMqmgyKTY1J3PHxUmQXFuOtczqTH4vJAbPcEMsVwIXHPp0LluN1CfeRMLLsJlgyqQIJ2Xl8QRpm+T2FBHpYbXaE6fpkmHy6zo4rvtlE93FhuMOJo8hF9cg0oM4dhdNqoHtGUsPcSLgCueK4AjmGZ1fAn1lB+P5pkkpZQGVpKTKpoh77sQ6durXFQ2/Pgs+Qh0PUNfjk9jOI/Lmgz8iW6Uldl0Iz/sxtBmnl5mcwInAa2AXFwhQ62nQINXlly6zKpMNCl8BVz38Hlb0NijRufNj2U+SWTCQeJBDIHoZbHA/glUsGUR41MjLlMcXSbx1kQhwjLEaTH18UzIGefPWrF/TE6C4mBON6JKiiWBm4APnFFssvPcF+zwemIa7hcRVxzLumlxxKzwXM56X9L39ma+YK4fefNvjw7I8rMY8KumPMjGZCk0nXD0WfbLLEVs3NrBTpaIFRihWTFY6fLaGclCMtksgmI3hmzia8Mm0dfOoctDVTrB8WePTCPjihRy4lhF3Kdu/OaMAVz+liBWZF42NyKW/KA//Gz4hSmBmh6OzQWz/E0SO74utFdQjoMpEZrUSMFO/Jo83497de9MhW4fs7jqS0kLul6ErXqiX1YBWViCbFR0vW4paJpTCTa/jPlUNxTOdcquiAXOM8bUFcKVxBTMK4ID3kDl77YSMuPqwd+rf95WglrtzW72z13MxdE9XiyR9LkZ1lhJmI49WD8tEmw0osh7gFnSsaFiERJYUqGoBAnAgoEU/FUwe/LgPZZgWuAHEbvw/JTCecPHnYQKqhUGyjJnSjRyXILV4x/h3kdeqONy4/lKuKnh6D4l5FRDUDamsHCCKaZqp4d7MXOqudeIoavvpqsvok4mobsnKz0OQNEIpZ4Kb79R87hdAkgrN6OHDvJUfDToZxcDCF3y7EMZJi9sZqXPnqXKhVcXw49kwMzkrtAByjiuHYnt0IwziPB2Dfz6OivfRKRkMUuZlhIZjdbT9CK0nN+yCFU8xYVeVGt6IMZOnUZGUCCXp25N1LgfK5sBLp9HcbDdvWH5A0GHGY9lN0zrZi2spqPHXxUbhvwnIYRVR2sa99ajS0ciwjIVoLZqf+MgXlYwKhO20U2VigVZrgG/0STp3dAVvqAziqixVXj+qIodluNDcGkdFpKARVusftRcKSg/Gvf4eMnCw8fn5/ito00ErkobsfpO5hX0TFq7Zzu9v1r03H52XcySPQTqnHvIfPJs6kkWGst6lBKkdzs0cSMoZ5bghiFGHYZd7BbQBMBNNuZ19FiRNsk5LwmlQ83yO64G3oiOXPyLgc//w+iMtOHIRpc5fj6zuOh4H4SVlVLfq2oXBZIcUibvAL4cqLe+ieTmgIVCipCL4wBAlbMQZsPhtBkYmuVg2mDFqFz319MLE+gfWb/UjqLaR0PhTnZ2BNo5YQT4+xIy248fjedJO969v5K0gqXBW8boMWW7wxGNZ+jg6TL4GiMaD2wi+R32s0gYcKDa4G2W4RDoShM+ohEkkYTMZUGwEpgpbCRg29EnEinzpuwk2Fj3trWTyKSkc2HiYbN5KuhiUCsKcQXPck22+UWrdCTdfwLim7ESVOaeA9VOgjX6qEEFSbYUtSFBJRcNRzS2FRN2PimGPhIMUpi8YxZVElJszdiKMG9SC3YUPP9qT8RMJBHCahMR00bRD7Q3Zo+ZTYUT8L0VcI0rXk9QdeAcPPDyPm6AntbWsl0fM2BZGboaHwzY8cQg0O47IdZria6TvBLjcXvjBjPZa5gvjP2cNg1v8JvTGPg0y3J8gZW63SyP02rE4HSXvDgZJfNomz0CH22d4nj4Q5NAfxPv+Gafl7ZDEqNHU7CyM2nIegvxFXHdML1zQ9CHPno9B1YjE0OopY9En0yTRhebUBHYvcmHXjqS03/VsOJtm1YqQlpiChd5OiZEFb8i7cGxYgMvw6HPnQPDTqCG7bJ/Fa05ly6N6NhR/hsxU+nHp4N7xxZleQL0DYEoVp96s+/C1/YtmzYvwt24S4MXRKFQKaYhijfqj0akQCXhg05Hos7cj5UGCsRBBVpzajOJjlb6XYW1GiCKkN0G74HDpfE4Krv4d16yQEhBmmsasRt7YH7zxD4RidvJds+08qu4jv/nqyP/S+kaIS/aYvoP3gMrj9m2AqnQGPqR1xKcBVVkIRGZ30G8LzP6Mc3EohV/inN3rxO0SUwta0JBHh9SQoJPVvWUIRapM8j8eMyuhDftt7ZbEnoggGFQT7ngPHnNeAgcfCHGmiAtQhr8dwaOlWgtLDrbYsqfRsv7/8tMPj5BnbhX6TR5J8h2QqHzKdv78c1O6Dh7+xVqt5MCzFSEGyZgv59cZAFF0eWoZiYwyLtJfDFG1EWBgR734URUoOmC54X44LYd+/t7YdEQHEVy6C+otTYYEGQY0ehqsmwJsxEpnmlMuQo8qoNLlBj2foq1LwISuch0NySTP3YETh57ce4xqONSD0/EjYXZsQv/BNmPueDpc6EzmcN+Ipv6cc1EghpzIrMfjVZiRUetm87n/jbBjfPg4PD42jj9FF5ySQ1JnlntcqewERRA18T/RBbPbTZBF8xd6JViHuMOk0JNpfBq81TKQzgKClB57+bi1em7GSKpmKkpd/IivXKH5U+6MYcO+3OGzcJ3j853L0v/tDzFy+kRSCsCoRoHN2RIHQii+R5S5BxJmH2Fdj0cQKkQxQ6n//CO6gVoqU1amp2MhVvHcRsu62Qd+tJ1S+rTi//kHMCBUidOjNZKUGhIv7AuZCGBa/C5u/BMaZjyIRrm+506+LNqxGvVULbe1nsPS8HOGxTbhtwkpMWLQZ42YE8P6MZZQW7r7XwqsYcc8HP6IxaUa1koklKypg0pgwoTROIf1UrPdroNlJIc3FA+A99mnSKwuMh5wK06MdEWyuBS8E93vLQa0UqiRBayKGWNkcmLZ+jbjOCfz4PoS9ECprFqZfdwhyjr0LzbdUw3zWq9D1OY5qVwuNOoGAygStbnsX/a+JsMaQfXMddCc+ABw9Hg6THt5wElGNBQYljir6rETC6Hn/dHQf8y2yMqwwxXktzQSyM23o36MNpi6sRLVP4KxHvoEckBGOoomwYObKzUDBEFhn3QezcEGz8gfgsGug/vEJKISEv7cc1JxC9sYKP2L+BHRPZoJXQGxwDIUY9k8Yuh0BU257JP11aCDr03ur4SjuRBVRh8iyd5Ex+HwKI7vsfZtCtAEJXS7BfgIRrQYmsnRXXIszHv0OeVYdXrzqUFTF9bjusY9RZugBVciLqXeOQCAal0MOv99cj/ETqPK1BnTSNWH2/WchGVNQMH4S9MKJLs4oZquvIULcTA9LomHErcjudyr0tkGUyd83qjmolUKIRuIS2Wj476Fwth8OeMpgOet1uBtJXTKyiGA0I0KWnGVMImbgUd8R5FsUqlQLFTsvfZqapLQ3whvUcM8Iv/SI0pUGaJJBSoQGle4IBj85F3biCSeOKMZXs7dgaKEaE8aciaDbhRiRxYzMYrw3Zx2+K4/BkvTB11SP288+Fie/+iNyiGZUq+2ovrs9dNMfRmzAtbC07Y+khocqc9fl3s+n2R9yULuPmMhGMuRBVoOfEEOBZutyxMl6bQWFsJIlcy/ptR8twchHf8Tskgbk2+IIk0IYydotdP7eKgSLnV4WgnKjjCAM9FKo0iykE0bMXE/oY8omz0SuYH4lPhszGm/8+0Qk4jF4QxTKJkxw11Xg0sM7o3pjGayksAuinfDtojUYUuSEW2XBjQP0MDo6Q3XW29B1GALe1UBD9qrlpZxbSYzUJEYuR0k2IbbwGYiamWQcCUR5AHGcZ+6RsJnzOIjfKAd3i2bChaA2B8rjh8Di3wCvozscty2BkgjB0yQwr9aPOz5eBp/WirbaJix84ByqSg5j9y8cu/1hHPrQZEIEHW48YSDO7ZSEThtH1NwGj05ejIFdCnDxsK7whWJYuLEC17+3BHqTFk3kbpbefyyKzWpE1bwCH8UwhA47LhC1o6SmV6ngeX4E1J4KaGIBGG/9EZqMXghSqGuJK1CIr/Dwg9/a9X9QI4WfFMIcccPqWSPdQ0bzSkQbS9Ac4SUBQihsmwWibcTg48jQse5TkfKYj/0sDpsJ6x4/DxufPBM3HlWArHYdkVXYFee8OAuflSRw71eb8R1FIJqoF6N65JFLs8KnyZMENcfIrRWCOAqvs5mqjr1JoaF5A6yKDxa1H0pzpVR2g3DLwUtJItK818lvlYNaKWyxEALGDESyDoEx0ogQvWtzuiOXrDBpKMAQBzD934fi6VM64Y0bTyf+5kN0/+sE1SlVaCIoVyMXgqdeU8WSIjYl9ciKuiEo4knoNXBkmBAz21By32A8ekYHrBg3Qq6TGVLr5dICCboyhQO7B+8AveL0T5z3Mj0sDl/hEGg7DKRnJyEaq6F9uSd8X95G9/jtPOTgdh9yuoIeat7RMFZH5pNL361UtFRAvCyBKrUwa7PLBbPJDEvLAmQ8VnRDcwgNBPuHt8mkStOA6hCKzk9Wsvdh6m6F+EqCfHq5L4grX5uOAUWZePziI4kfUFHvp/4RXhuE76WiPKa5kefhtrDyasLEMRIXUVTT+Uj6fd+fd1ArBUcQGoLguJrAUqgpKqACUsWIoHGgSWSMrE9FvzfVNiAnL5eUownO/ALMK3fjjJdXwKYJ44QuGny2rAnnDivCfy4aQhrzv7UgcjulmpRC7npA1tpcU0mupC2li35JDwjeD5Jeb7R1pYef7AaTp5Q+JRG/5mdo2wz+TUpxULsPuZqVmgI2sgwLAauOwze5bQRBLCmERglii0/g4g/X4+4JP8NCihENe7B4UzlM+iQhShSr/QpMBe0xfW0F4qH/vcL4DrzkAK+jxYOMVWar7ANhBd1fCsHSetkmaddUBuFLJqF2yJ1InPkC1G2H/CaFYDm43cevCFOtIWPeQ4BcSoSU5ZkLe2NErhoZWW0w4tHp8CSi+MewPESJ+H08fT3a5Ngw+baj4ZCEj/tTt/N3gSAZIKmeRsCaVJHS8a6KCurcfrTLz0FtwIciMxWlmiuLrosTw9AR6kSjdCyOkM5KCBaEmsJPHYWqvFzjbx3KyhOceHQ9T8dg4SrkGXet1xPjCDWoCRFm6GHnBVp0e7dhMMtfVikkjFPFjrz3U2xSiokIRvDOpT1wfI9c1DUHkZ9FFcZLNvrjOPeFGdgQogIm2L9vdAdcObIzEvRb65COVAIWhRSFiCGxQlRQXR8y7hvoExoc1UGNBTUKBhToSWm0WLalDjcf15n0IoR5a5txzZmH4eweWRAUbi7YVIPOXYuQAw/d8dfn0OwsXF1y4HSr9TdYIXjkfWtkUGJheD4+HepIAqZLP4fBlJqyuTdyULuPPYksHkXBx/eej3M6KXjwzM4Y1bMYNXVuvDl7NdretxQXPDeN3IgW+RlGPlUuitYxnypqF3Ziod8FWbyfLC+peKD99m6svsSGvvlxmM1a9ChyYEC/diipDsOhd6AxbsWrC7XYEtbg2nfXyL6OHk/9iAvfmI/Dbp2CcCi1nsa+Cld8azvmeTmt1xFPi5jwL2SWzIOzZgVU75zZcnTv5C+rFFQscvmlYk0SL10+FFcOaQcdRSnZhQV4f4lXDrqZV5NAKNyM1/51NMYf3xavXz0ch3cmC1RpoVVSvZjcWMSow384+leWfQ//c8OQteYtFH4+GrcPMOK7Uh0G9O6ILYQCwVgSAZ2euIsf2ngNDIk49AZezkWLwQ4jDis2o2M7KylXSy/pXgC1fD4JnxmKxbdN1K6ur5erBuwM9jzbPprZhsLyCPGrECK/smrvzvKX5hS7k0G3vY9aYwGMwTpsfPZiqjzy/1peosFFZmIj72CSVcZemBdn4gJSxYPwrfgAxjn/JZ5QDj35aV5nc+noiThpsoJXL+uDo9pYEVfUmFXiwlmH5GLuZi8WbazEhUf1lqv9X/ROKZZuLEFUq6BdUS4G6xrwwDVn0XNkHEWvXYtsxeRlEYUW3qZGOLJzUVlbT9FHvryKq5DnAPMqAjyBmidP8xpd/oUvEbHywnLYvcTH9550/n+pFBHyFTM31KN3vhltnXZEKDrgamGLNIV4ETUKZzX5sp40QkP8QsHd3yzCGNM3yJjzBsLHUSEveAbxTifg0fDF6N0uE+cP7QBPfR1s+UVorHehMD8L5fU+IqHMG7g5SuD2Kavx3qJGGCg8OqmjCV+u9+DdK/rh+G68O8HupykKJUrE1ABvNA51wIsooVFRQR6URAIen0+uJ8JTPZl8poUX8uOmbl5RWJ3Qy9UD91b+v1QKMiKy/CS5l6RczDVaPQfRaU9BrcuBbcPHaFQXIOP6L6Hk9IImqUVIo0LB7dMwflRXXO29BvZgEo9a7sEt5w9HaY0P3QucKKmoQRuKQgwGsubmZlgzc1FVshbtOvei5wn4CdLVWj3en70EK5sEtlY3Y6XHgcnX9sIQQhheQXh3wgp73atT8d3WKGzk1n58kAhkcw1U5CJsegp7W/jEjrwiSAhipGtVFPHw3kJ73yh30HEKbqPkBYl5rvlvFbYgRU+RhDaK2iYPxOKvEdK3g7rkEwR1dphVfgRmv4yGJ4fTiQGyugSK0ARHWz3u0j6Kog034ZMVdQj4I+hemAVXYxMyrSboKLpobvLBZHXKyCWp5vU8qJBJqXgAcUQJ4Z/HDMLdJw3CiN6FeO3iThjSLosqbc9N0rxnyvSSZnI7RlQYC7G6tA7OwvawGVMTrlkZdiaaRI3pWGoG/b620h6ESsGTGDWyqfq3CluecG1G6MFuyHwynxBCjbz1/4VuwAUwhxuQtBbCkCxHkXsJFZCCr1Y04uLjeuPpd+dj2sIS3HluP3xw64lQh91oqK2RC8qZTGZs3rKZrFOBvqX9gCdhszDx4xn7mXo7moIetLGHidh2x+k97HLQMW8VtSfRUuQyomseNLEIuhGfGdq9HaVq9z2p/6schO6DRxTwnmZyB66WY/smTCJ9n1+A3OWfwW0uhLpoMOyls+FTx6AaUw7tV9dDte5LhPr8E9Zzn4VIhHH0Ez+iPKSnSkxgaDsLPr5qMNyN9YgR+dPxOFGzWVot+3cme7zoC688yL4+vbZY0OuGLTMHcUo24xxXKquPVPBfWHprCWP92kpe9Btxv4JCcwCOAoqmOI7e1dIM/6P86ZFCaixZk4/yH2vcisAzhyL66kmIyEXKWwmfKF90XPHRR+5MTh3jbTZS+MAMPtVWae9yLpF5gQx/JXRdhsLV7iiYr/gOSlwHzzGEGuOakXHes9CrImimij99ZB9kxGqJ8EVw0xk9UVVZTffVw261IRyJyOWT5Frj/jBiCQXecAA6qwW1dS7Y7U74PT5Ys3LkpCEDKYGJ0mfg3lVO2m4UIm2vpeUuurcbWSKKpKeCwkwdfBRptORwv8ufHilC9DIRuUqEPIi/dTbi2V1hqtsI5bBLYRx6TeokKWx7zDg0cnFTbmzmjPGLw7M4WTOrBW98xzyBd1NWQg3QJvwoiRNhizYhabTDpuH1sJxQqXVynQs1nfvQlPV4/edyDOzTHtlUOa9dMphq1inX6eJF37m5md0DF6VZp0WEPuvNJhTm5KKsqkL2U2RmE/zvEQ1+KXw/btIuKSmRkQWjTXl5uWy95PU+GY141b/9LX96pDDH3fBQBSZfPxa65vVwrPsUyaKuUOt33DeEbY79rDbhgyUaRIKXOo4R6yaUUZJR6JKx1L5cBMXLXQq2NvqgNWYiZu+KztlmxA3kEn5cj/nVEQpHmSYmeKEfqhktDu1NPjxoxeLlYRQRd3AHUq6BV/Xh5mburWTXwQu6NHqDWOvV472FjfhhTSPMzizkZGeSZnIq901YKfg5fO/0CoasHKwovPIfrzHGyri/5U+PFD4y7/CEG2AKrIO94kc0aA6BfcQ5wKgxIPK9XTjOJFwIEuO+7j/fyw6pS44bhPysTDzz+RyMv+BIFDuMeGPaIjw0rRZ+jQXvXtQTJ/fNJnVK4NC7JmK9phsyQmWYdv9p6GxREUzTL0JFChVFvTuBGnpGvywO8UhpWrrYuaK44YgVgt1HXVCPf749D2XqDDiEDz/cNhqdnMQc2G/sI1IwCnGl8zN4H3VeX7SsrJwUJFMuHsMVx/0gbdq02UX08dvlT48UFiLw+prFUMy5qO15IRyDRyA88J9oaHTj57IGJKjAWB14rMJlz3+Fwbd+iKKO7fFDrQpvfb8ER90/BSpi/aMe/YYsToUPVzXI9gK9zoAvf1oNrytClq9Ck+DVNFzwWXIR8PqoIpjGqolEUmFTKJiXY0X/XIoWNBTetRpzwVbMy0Vy0zNvR2m0OOkuzBc0CChabK1oJmuvhDcUlorDLmeXwkQnnrLPuVuasKXBh0ziIEYV8Q+DHjo9KxYFl5okBClpY1MDmpIatG2Tj6qKrXh/WQXen78O0W02vpe2TorOo7mSdXMQLplK30PQ3EeS+vXPKVxW1j5HQMx+EiIeg+H8D+Ei6zjk6bX4csVWLNtcgXMGd8S6Oj/GzWygWN6JNRtqMLxbISyqEBZHizG4vQNrqn3493HdMKxLDibOXAZVIo43rz8GeZk2mPVJ9O2Qh6UrynB2LysuGt5Rhol72g25tTDYsqXyUpNOixZuTxw1zX6c1iUb5x3RET5XPZr8QblnOxNSRhaGf3Y/vCoh78vq0Wtg1cdw6uOf4ImFYbw3ay2sDjXeWuXHiE55yCLriMYTqAwakWnSwuR0osAOVDRHMKU8hu+XVuD1xR6UVlThFN6kR/qrX09/nNKtKf0GGiLvujVfwl+z6c/vPngSMQehqanECixJP95b7ML4SeslvGuJgG5+7jzUxVQ4bMwnUAx25FsVjDntELw7Yy365qqxcoMX/7r8SBzf1o4kWb07EEam1UxGEifj4x2IzVDqtsCU1wlN1ZXIIotP7aOeam/Yk7Dlc9c1LyXJiJFUKdAm1ain0DVfpUetqxoFufkUtRAa1dfJDW4ZVViBGGUYXZioqsJhTC4J4PUpK3HUyM54fMpmnDUoD7NIUZ85ry9G9yxGUygOd309jHY7jnxxJUZ2y8TcpWsRMhdjqN2H2gQpjAjg+7tHQ2jMe0VjmGXFp42Ded7TpN06NGqyDr52Cq4q9rFHPDQFq0JOvH1SBg7v3x03vTYVxxw1CFVr1mELslBoiOKukbnwGbLRJtOEJF3Iq/mxcIWkdyzge7l5q2sen0BQqsiF4kkdmKPw2AloJYHlORjMCbi4+MXtEWz16R2FWgv/xpEBC5/Ly1jzAJi032cewGngY3wtLxvtofD2lJd/goHSGI97cVynYpw4+hCM+3A5rhiWhxuP7ILr356PyRvrcNHQXpi8bBVuGNEFT89yI0buRUvk+uJDM/F/x/RHkdPG3Ta/yg1k1dP/gL8BybdHwdDcgMhlrxx8SsFrUGwf60gVRrH+Nc9/jW8rVLjyhM74z7QK5Gi9mHTLSehoSSBIKGCiEnJ7vNs2fuXxjbx3GAtXIPt6XqKZVSCRSMJHhM7qpJCPvmsJTXgt89Q2WaQwhAxcoeklnVl2JnmMHOlnsdJxEbOr4AiitXAUwQvZMlIIexaGPjQDap0R6kgN+rbvRpFMI1RGDVZ6c1FyU3v0eHw98h3A7UMduGN6Da7uYcbG5jDWVTTguhP64N9H94SvqQbWzAy6D+/6vGe1kIrta4YhMxdmRSBEaMat/7+mTH86iah4B2CdXBkXiTBen74CCxqBHm1zMH1pAz4+sw3WPXgGnBSaxonoRf1u+MifcwGkha04bQtstVzBLGpSuIa4gsMenoHOt03Be9OX0VFCBtKWeIz8OUUDXMncXsAIwcqwK9bP56SFXQSHkewymEe0/o2Xv+7YsaN0IaaQG9ed3h9ddU24+szD4d5cg4IMA+q9EdiiFVBRKDw4K4p/D1aRQkRw81EZeG99ApvcTRA5GcizK4jECNOIKJfXhVvc7a6F88755rQ4M7JhlmUh6N1H7jX6J1IKhm5+56HrIiERgCNwuTYMHZKcXfCuXmFoiSF/tmAL/vnBaqzyG+GKm1FaV4Nrj8hFZodCRBMqZJF7qKhrgsNhlwNnefXgtKQrlK2erXc7WKrwzvQNCGotuHxUMVYkMtAgtPDUV0NFsF5YUEjvhB/p03cjrQfVpoWfx89lVNqVZBUU4e3P56OaIiE3Kc8Ro3tgIJHlw7q2xZfXjcS493+GYvSiT++OsESb8Naczfi/EYVQmg2wKnac0qM7quuqwRsNZZp0qC3dSmUYbynT1B9+46Snd2OSYzwZdVUJROktrrLDEDf8OaIPrvCkKkIQHUBUZURYpcHH8zbh1a8XYECvDnDw3AYN+XEVwTjlakmlD/94ewmqmwOoJ2JYZNeigpTjpTMGo22OFk0+F1RJLQryCXZLtsidjtOhIKMEv9iC2ddzyyBXGCsG27wtwwGz3YA3fliLssoAZsxdjX+eOlgWpkaooWgIlLl092BOfK80p0gLP4OfyengF6NHGmX4XRX3UyUqWLqlAXoiQIu3BjG3JIiu1iCuOawzXpq6DKVuK2ZtDGDUoW1waqdCUP3BEiaLV1XhqI45iEdjEhF9AT/0VpvcH95OCCMJBqUpGovB6w9QeJ3iU/K58hNvh5la8Zj//CmQgqf3VzRrcOeHG4n0xLClsg6rNpahY44GJz74BULMzvk8PjmhoWiBwFFvQERtRp2SgcuOaI8LyLJOfelj+Bv9cGizYTQZpW/n7bXlZS3cgYUrh6G89ehnuTg98Y7ONoGjiglJiKCGyVHVaq04+dGvKBQk3KLK4sWgW0pyl8LPaD3YZWdhHsLPSnONtMR1Ntx80gAsvu8U/PfCAXjzqiF47twOeOuaoykoMODZK0Ygh8jzLQOz8e2S1ehF6Tw/axX6dyyC2tIWcXcIoXBItoBy3hpqNqIpacHIsV+g/V2TsKiyGTqKjDIzfn2w8J+GaP77gwXIz3Pg5e83km9X44aBGty++mSUjXoGHQ6/BgmDWc6wEgR1qqQGz09bgblbG3FU7wI88HUNsjUKXJoQKm8dBW2mQ0784YXlmRRmE1Ry2wZXFn/m0DG9awErC3/mY/UUMjroWBahx00fL8aGmgiO7pWNV2dXYkh+CB/cdg4pZoyUmM1p1xXvoXs5iD+kUWBXwkiRHpHNCsoiBHehmxAkK/d4fHJjXDUhZEZ+AcKNLjQEfJS2HAx79DsUGYswJecqaMkATP46RB7aRGQrF3FGxERqR6Sw24cPt3jx+mI3rIQgBTYNZo8/RSLeHnRayu+KFNzawL2YnDCF3nmoTKU7gDa3TMGHKyqpIiPEvgzIVHvx3AYnosYCWNa/B0VLCqFEEKV/co6kRo0bRw/A59ceiYsO74Ozexmh1wQw7abjoSN/zj453IIK7DdrfBRd6GOoafTBE46joakRGZlZaG5ski6EIwPeMKZr124wanm7KRcePbUnLhnmxONzq6j+Yzi6bxcJwRr6lySFiBP34b1HyOTlHu8Jgv7py0rwzLRNshMPSYpa+H0XwsrJ0QkrbFpUvLIOvevo3skY5TQeh5OUQE8+vyGQWgejwUuRjaYDitqYYaVr9aoA4nYz9G76gfwqt3yyIXBetJoIhvbsKEeOBbUGdC8inhNvGYT8K/L7IgURyBiPlCYSGVz+IUJrpsM/8CrcNV+LTF0mRJ6Cn4nxb9V0whOHBnDt/GPhv+JL6LqdIRdzEQR/PI5omzApVbgKqPhVPHubF/lgXx2hzPPwtlQbgYYqyBsTuGPyOqypacaJh3TAdf0IRon9F+blUnTil8rDEULaclmihCILyghhiLAN79JGvjMxSxDnOf7eD7BOk43h5hC+uHU0vt4SwP+9vYKsXYM+2mbMfOAcSilT5T3v85zeISktHKZyTyhzHXZvHPG4vV7oKDS22p3EFcy477tKPJI3FZlLnoe34AyEL3gZSrgBUU8cWh1xKbofowznZXWtB+vdYRyeoUdOoY1QODUabE/yO7sPtig1tO6FiL13EbRNVfDqsnBs/Gl0pgB8dM/2OP3wHrAliCiqeYvpJhiy2sGkolBOWCTJbA3bnPQJq2qwalMVrj99EPJ06ZZPJk2tck4oU+JNYtRjM8ngSK2CXqx+8lxYyeVoNHrp31srQ1p4wKynpgGKPQdZNgpjqcKZmvEw/p7jp0JHwGbP0mDhPaMxce5K3PxNLVmoguxwNRY/exXdgUdI7p5fpCU9CIddDjeBb926VaJJ27ZtsWbNGgJGNbIoesrMcaAmbEHnzAhy71qKwtwM1Lo2493zh+GIAjuM2dw2kRIOwPnJKp6qQFnjGWONngDdh1zWryjFL0viAEpCUSNa8hPiTx0NbdCD6OBrYI+5SQGMCCTVOKubAw6i9s1BLRpJu7WmbCjkSymYg4ZDp538+LJ6H67/cBUmLdqM4x77EWHync31btRWV1NB10m3wJYXTpCjSiqwRtzwajKQa9Mj6m9EKJ4g394oQzQmaAn6zvuaMKFkmGWrv39hDY56dh7eWVrJGUAlnYdwEOcfYsU1F/ele8Zx5qNfY/TIfhhVGENO0oNP7jmfrI2nBvy6QrCwQrgb6sjt8PxWLaUrhIzsTKzfuEnyqEziOaS15BYsyDM1wVMVwD3DiSe5qtCGOMSI3nnQZRq3KQQLXyfHkFPZCtBvGiMcNgeiUaLp9NuesOB3RQoecOt5rDcy/aUIGJwQvU6G3uzEhqyTYeo6BF2cGngbgsQhUn6X5y+k50juirgtK6/DsW9sgDEZgY0I6IaHT6bKZzJKeMHhFr2YRKqTMei0ekT0VizZWo6hXTvDwmMstGriGY0SqrltgdMXIZcUoLBNCTciqG+LUU9+J+/DSwituPtkqjIftGorTntpCuqDeuIuKrgMmfjiggKM6pZD8T4jGlUu6XCSXOXeqQXpWzSBQJT3NHNg4dLF6NqhHcrKKkg5CqgcTLISOarQGq1ok2+XSgeNifKbZH1BnML1X+upYUTkjfzSW37tjgz/rkjhpSJS9zwRQRMRoVgAKjP5uJnPoJMzjiJ1CBW1NTDZLJIs8TgCDt1219jD0q9tHq7oZ0JPSwxv/PNwad1qHrZPqMITY5jhc6OVypJFYZsNKkKK4/t0hlMfQXMiiohWJQfIsEIwqrgbmmAm95ZtdkDr6IBNVVXoWpxNUTBHPjHECHX0FAUlY3EMOaQLWbCNKsMCXSyIjDy2Zj2RvwS5ECpsSsO+FK5Kp4aJKvzpH5bg5fkNWN6YhN3hRISexX0snEZu/WybkwmFnhPWWIg3qlOLpZHy6ZhX/YqwEjBvYp61J/mdkIJ9vQrRqfciueZbmE+5HzNcRgxY/Th03Q9F3SG3odBsRNwXhl8VgoFCTqvNKkMr1mwujF35fKkFCjFzLTHrWAiK3oxo2AefJ4rc/NQEXPbRvDGeyaqHy+uHw0lQy7xURAl+fcgpSDXkyEYlQicl4kWlN4YjH/8JUYMFh9oDOLxfAS48ZiCKCC0auZnH04y+z83BkGwjzu3dGaMGFSPXroWiMxG1TK0hwzbIw4v31u6SpHRlzQkc+uIMRJJt0Sm0BvMeOVdu5tfaL3CvZmqlJia9RGQ5PNZw079KRi97Kw0N9RQBpdpp+HatMeOAIgXrLi8uKOJuhGuWQbPgSZjd5WiacDlumJbAJ0XjED7kZmSRZXkoFufcGiiTPKCErYNfjBq71VtOPSsESYiYFXMJk8mOPKroNDTyPUw2J8IRFXJYIeheRBWIcBIbp/OY5LGwu+LFhbg/Iiz0UBkt0Ku5byGOy4/siyKyZOiNyKC0bW7wUSk6Mb/ZiQenrURelp0UIjXDy0CKwJXDSeNYaa+FQk6dniKbqAUmxSVHhpkMdCd2E61EugjOGu91RiiV2gBv3xSCuVFGdg4aAwEypqB0RZJDybn1B1gpNNyTRAUdUVkxZVUA2lASjeZMQgIT7j6jB/514lDoEhG5lzk3C7NVMzFkl8HfuaOKQ8XWnUhpYUXhF1+T7mnkns+0AvF7eog9f2Z/zJJWlvQ7kzyGUz6Hu8iJmaFnrh3drFE4ws248ujuEGFyYXy+/C8wuE8XdFY3wBKqx22je9A1ZKd0nZpCWF6onU1PxUPId5Hu3YlCJLqtFXjzgs44r7sOk28cTlwoiMRO5Hp/CM+eTxLymuY/hcD9RWh8oi3UkWaCoZSBHVD3kQqLBJZvqcPoV1bj57NUsG54GDMz78eErUF8df1R5MebETJlQRPzSCtlhUhPlOXv7ELYD7Zej4GFlYGtnDkBK9DOYWVNDYd5eduOeYkz8Ob6uxIuAn5mRoaT6p7O5/pUJVFW60bbXAdd20D8oYgUIqXkjAGsQEFyc0xwI2S1vA9rWdiA0+6fCKMI4cuHL0GRlhcs2XGsxe6Et3OgAJkUK4Tymma0y7egGXZk6sKUJtKW/SgKxTncjhN7pDuM4QaoKb2e016DffAZhBLOA4sUPG2X15zKIf+u1/rxRnUhem66Azcu9uPIYiPKGgNIEtnjuRUcaXDlJCgcNOkMcoRSY2MDYvEwXIE4wsQZEtxKSL6fQ0h+5zg+3fGUrny+B1t+YSFxBTrG7VtvzVqHB+aUIUT3jJAy8SyuMC+YThbOwqjBbioSIWdH16cYkAZ5Dt40n5XARN9Z+BlsubzVpRY2JpSsEHwfgvKbn5+KpqQB7foOw9RZywmMed0r7qlkVJM32K3w8/jO3N2fYbcSVbBDHfDsd4VgUQtubdEg0P5YoiUBRAm5Hd2PhVBS81kPLNEkw4pTOT7/7WzMKzGiV6YeunYOtM+24NhMNSzEIXQGI7lFO7mahByyzi+/z494LAJvKIIFNWrcO2MLhF6P2VcNQdcC8rWEImn431nYZXDEIZWEQtEvVlZh7Kc/4tKRw1DbuAUvX3ISwWeSCC1AsQ8VTuo+XAw8WprRiRWNkYPvwwrIzcatu953Fq563lHgsS9/QqWuADNmLUKNuhBPnujEVaMOka2RCqVnpya1XQpHXJw/Lgd+bjok35/CZJUrXaeEEWuugM6oRdjaSU5O0hLhOqBIEVVTpROpuXjEcPzU0IivFteiLqjGsy+/j5xMO0UEDqiJ8CWjYckl2Po5uTqDCczrzI4MfLzGj3y1HxnqGCat3oqtW7Zg7dq1KC0tlU3AFRUVklNw4fFnLkh2QZE43Yt8PMEL8noejv/8VIM56xlt/BSw1EP55kbE6lakEkqSRgsOTfkzd5SxorByMV/Zk+3oSPm9dS7cccYI8OhOfVYh5p3bhOOwiSIdep5cB4Djg1+X9HPS79xHwoqyp+fvq+iUGPT04lZjTXY3KKQQZkofjzJjOeBIQWyJyG4UcQrzbvp2MyatbIBTFcaGx89KnbNb4e1b1Hj/5zI89ukCuDVZmHx1d7R3EHRTRTGnSEcmrExciWzh3NvJ/IJbBTVCB4vdhoG3fQqtKYqAqiO+uL4nOr4+EM54DeIqM7QPUMzOLF62/VKCCVpZydLLEXKF8PP43hyhpKV1sVW7GpCfm4NIKIgN9UEUzrsH+Zs/pPtnIn7COGDoNVToxPJ5JnjLNbsT5lDcJsEukBGCn9O6wYkdHt8jlRJOw96o2i+FzU/egxRBqHk0BfOkFEocUKRI3Z0fZISJSNyJvew4v7cVP91/Gh3/NV1krw1cPqwdZj1yJjY8eQw6Wgj2CeJZIbjAWAEYZlkJGPaZl8gK1GhhplDLrbJRSBpE3+65qNT2gi1RB5FNBa0PUYUNRNKcRIgqgUyjpXiJS5AicOWnG3j4GYw8u7IdbmDjqKYoJxf11bUUQprRs0M+8ppXkNt00N3IX1fPl2GkOrF30/tYuVk4jyycHm5xZTfGadAS8mjIyDg1e4c9u5Zt6k2cKOVCt7uN37WZmxtc5H7k/EjK7N6IJH08aZgu4dVcXNXVsuJ5aBsrBFsQVxqHr+xCuEIZQZbU+/CPF39E2wxyT5Td0UPa4pu1EfznhFx0Dv0A/exnEOt3EaJ9rkKU7m0kl2Wne2oIEbhCWBmYn3DUw+9cMa3dCLeWskWzUjDf4MqUFm23YP3qheg//19QtHq4zvwOtqI2hBR+usomr92TcHc6jzTn+7ce6MtoyKhFmZPGIltFZAOWbLnYr/K7KoX0JpKNa+l975SCQY1pXEqLKcQTBrIaXoIopetsrcwj2PdyVtiyWE5//jssqxfwK0bcNtKJxVvdGN4uA7ee1BuCZ1nFTfB4t1IqMkjZktCrNYh4CYV4gZKiInlPrugQVUScnuEgpdOSUrA0MIrQc1hxWIE4LRw2c1rc3mac+NpGcl8x4rkBHHNUH+Q3luHu848BByu/JhxmMwomkwop4fYmKUFo6A+EYGicTwGlAxkdB1NJ8l6H+1/24D7SusLvBGkKT1fjauXPdCzJYxZYeI733on0W4LHLqkkA2YeLMFSNnLtWlgduPq5PKkaJMDI8QKEFkwKGTHYit1+H0IUwiZ4RHI0gpM6F8BJZMqkeHF4pwzZJnLLCX3lbjzepjChSjV8Xm40U1HomSHHMjoyndIVVVVVYfXqNYhHKBohl/DBgi0486mPUeOLY0vparp/aqwl8wxWhHSDG382Ujj9whUDkOMvxbn9M3Gv9hOM7uwgfhNoKa/dCIW+9GQILbk2yhv9l7MIE7JFM4oIH1v3CTRvn4CM14fBPeuZlJUdANm9UhDhkgs7yDhdi8oQVSXVzhQK8Q59cCJembuF3ECCft79Wk07C+chWjoHwTdORWz9ZLqWq5yPcsb3Xrji+MXowBXCCiK4cpy5eGeBCxUhBaWaGJyGKN666kgMKMgkVxOTA1C0Bj3BcqYkkkajQboftnRe1pBRhr8zN8nLy0VVfS2mbazDkz958VO0Pc57fgqSCQuCfooo6PlMCpnLsPtg5WS35bBbcVieAZ+PvxB3bTwPGfOeRefJZ0CEXVKxdydRghF1vBgm0QbahJfsRI0YoQ4vFQ3FIBEhWfItYrp8BMyEZKu/kEN4DoTs0X1wxqNU4Jfd9wbmB3LQI18jh3et8yXgixuxYuxQsjLbjrO/9yBKqAbhh3rDovYgqCVecG8DqWUGs4ZfHfiRFk5u2t+ytbKFsq81mKw44sEJaNC0hSZShVN79MHUrS7UEruuuXcEAm4fNAz/9FxeeSatWOwmWKlYMZgTsBvg+/LAlgQR1tU1AVz0+jIQx0WGw4d3z+oDt0WL7CTRZ1IIdjF8PiuUjFCMZkIdI858dQm+bj6K3BI9MxFF6KZVMOX22a1iiFA5mt48GslQE5znfA/RrgdCc96AbcD50DkyyWzI+AKrEXviSCQpWjBe9wVCuSPkjkX7W3asTlJK1r4og3oiiI9Wu9D7nq+w0d4XQzLVWNEcRbs8K7H6bGRGXURcdUR4Uo5gl0IVyBggXUSSuDL57QRVSkJjhybB0+PYc1DlUEntqJvbr+PAlNeU4FZIdlTcwcWWyefHqRKSXj9VjpO4QBCnjuiHtpkGXHPsEDIuBdUWA7pQxMFjFNq0a0vXZcBGboLJI/tt7vdg18OKwFaefudjVkILp96Iwzrn4Oajs3FYTj3euOxISlkCeVqrJJ2MKExwmVvwdYxcuQ41lrqCKKuoR8nRzxOpt6K577+gy+2xR6SIzPsSzqZy5JFier56CcoL7ZA55WGI59ohHlQQVhF3MfeB6cEmWO+vh0YqxG7t+X+SHZQibohAT4WrF1osrArg2QmLyQosCBP56XvEEOTpYhh76hBc3T2Kd288EgVU6Dz3cvdC4R0RNx6LIMjqhDEHhkvfR7TT8Uhe/CnUhkyEvR40NfqkG0hLqpGZ6WiqPyDJI4dI+UTYLyuALZtZf7TRDWebIgT8tahqUPDWT1WodTfj/YUVuOrwfNzVw4DP7jqHXEdEsnpGBYZ55iJpJWTU4c98P44mWktCS3GLEsDNow7BrWcdBWPMI1sbea8NRgWJKIQw/OLvfH9QKHrd6/Nw0+ntMK/KjudGLILz3JdljvYkmg6dKGw1sXXA1tFK6EcIahHQU7isJeSzKs2ydTgtqVLfU9n/dtnRfdAn/nLqU19haUiNvnYFy1wm8v0Kfr7lUNjsWhQobO0ElcyMee1BJhq7SxsR05BGjQfenYZabwIvXHsMLFR4fH6c/vCQ1vSYA2bx6Z5MJ7kGTZLwijd/lTNvVAhHiZQSo+dxmmmSF/U0AZk5yDKr8PYSH8Z9uoAUTYcsdQIzbxwCg8YkB+0EIyFCmJCEew5j2fVwMzaHfukQkMPZ1kPupRBI8SgwRqj6ilJkEBqEKB0qDcX2VCZ8LisZux0mv+zKQr4Qgq7laP/x8XSxAf6hl0A543XYyDDkYifc4bYLaaaSt9Wvgwg2INnxcCRm/wf6mWMQ7H4mtOd/SNeTm9KEyVB+Paz9X0UqhVQLqii2y3J3DPd9OAczy3UYmJvAmSO64bBOWeiUYYQr1Iw8K5E7KhAjVTaLvHQ3SiGiYTw+cxOemO+DOelHR9L82WOOkfuEW+lpvGFLVGUmb8nOYrslhSJReBvroM1rgyPvnYgY1cxNx7bHBR30CBmtslIZMaAOkVciKKeQsuPYr3DtkZ3x+WZSkPPboZPNTMrLFaeHv8lNbioh3QIrgZosm0NMRifeYsEdjKN7UYbkEa1FIWcqYx9SwrqGZrnRjMmoI57AHXepbnsmpuFIDHZSPp434rLkQjP5bvTY8CoUfRIebR6y7lhGUQW3ZnIovhshZRWGEBWaCSoKoxOk/RylcalI1IzFEdLHQXQ2df4BFJlGDjRYjnvqcxz52Bys2FqNU/oRuYl4cfawduiSa4GHfLlNZ0UsGSMLVCEaI/uh63anECwqKnBFRxYQJ06g4rYAgZU1VEEBP7y+ANyeKMIE5U1N/GqSjUT1dXVoaG6kQopjDkU6IUoiryX33KyN0BV3lfDNxJJdQMATgScUIOtsxOD2+XhkhguN65bKWVA6PUUavC9HICCHxzG0c8jIUM89pQ01pdgSBI54+Fuc+MoyXPHcZKroHaMg3mtIKispsdliRobNBCuRSBURPeYQzCk8HiKnVh0am5qRS2jxzoRp8PQ4G2ojhasJNRxnjEdSSyEpudk9FBU3ndLvPInIKB/JDc/cBsqxnVQlveF3UQiWbe4jkEiizd0zYSN4S2q9ePvKkTiufQ6aXfXIyMwl6w1Jn8uVx0SvdXv8roSZPW857aFg+9kZa1Aa1CFKhmCMuvHMKQWErFnQkwtiwsYwzOydSSRbry9Bz/IlUWvKwplv/AiVzoJT2+pwz/HtUdSuszyfk60ibeaJsXoRkkXoIn6S6SA+TiQ4SVENC5/XkkX5DH7xnE0R9eH1FY14dGo9LMQbdDoj1j94bOq+O2k6H2NUSF/PysvC+ee0hH3ESzLyYaRI596PfsT7a9UoyrHj+2u7w07KoyUOIvdl3wmJ/qwiF4DjxqMAWd8VwzLgIJjPNelxeA7v75uEMzuLYDHVpMsdRelCa00MdyVszf6EgkytAZ3zzViwoAw/b6zAgM7ZyMnvCCtZHhc0d1fLlkPyx3xPXqTUTpFJwKxBz1wVlt91CiZcOxCvXnkckmYttm7ZKntI+VwmXgYZvVBaVQlkUiUlKG1xIykcIQO/2M0wl+AXf+ZjoVgSm0srcHKPInQ38nbVFjx5ajG2lGyQnGNnkQpOwgrAisvKkEvRi3Q/dL4hIw/GUB08r56CB7degDXHzUNNQxU2VTeRwiqELMSHDhKFYFEp8ZiYXeLC+W8sJNTS4YmL+uLiAXmkEAa46uuRQ2EWKwE3v7Zui+eh8xzS7SysNOy3JZkLhGBW3Bj7fTl6FmeirDqIiSvINQ3riAdGd0RtU4RoExdqJqLBkFQSrrRAMIhcIn06+lxL7iRB/tRsNdMxQqxwSHYOccWkEYCfxZ/kzntJ7l8hwBVxxDQGIqZCju5mxeM8yEqnY0XFxZKw1ldXkXsBbISG7F44r4xe/GIXwc+QSkHvkWgMgVCY0uGEt3orItl5yNVb0OBxQx/aAMPb58OQdMtu/wuyv8b7Vw2Dln4/2ETNi4h+tGAVVCae2p6Jz39YSYf1FHEIaQ1syfziuJ5dBvtyhk8utF0Jo0mazZus3PoXwaVH9MHaCh8+XlwNDyz4fvpSikpMaJ9tRVxQOEdWxBXCfIErIY8UkVsY2SothBx6A8+vCJPFqeQ5PLqb78/oxZXM19ZXlpFJJ/FzQxRHPzQJ93y2Vo56jlCUsX7jZnkvRgvmAZ06d5af2dLDcZ5vkZStk6zkrADpvLFy8/1ZoQQ9Oxz0Qq8h10PpVWW0Qz5xhXjdCjim/IP4lxXWYA10yTAqTF3x/rVHyoa+g1HI1SVxzUnD4QxvhSW6DtecPRi+inKEmv2yMLgQOeziSuDGnTQkt1YKrkg+Nz1KiZWILY63aTbaMpEfrce9J/eV+1PwBKxO/Xrj/Ie+kJWskCXpCPpZuEIYAbjCmBDyfTn05O9stVxxaf7Ro0cPqZx8nlSojBw8+Ok8/POl77AxasK7a5oxv6wRSQpRHc6UxXNeuIGJr+f88HWcXr4/owYrAYeW6TYLvoZ/43P9pJQxUjqdzY65G+sIRwmxwlFo/3sEjJtWIuPDQVh4TRmWDPkIbW5aBK3Kj6hpR+J6sIjm3vvH3/f6t6sRzSjEM+cOwVHtsqDJsMJAihBtYflcYBzDc2zPlRCOJaCEyOaJ1HHQFqPzuOBYWGHYAvkaXnNJY+W1pDRQUQTSrn0RjOY4csnieIrPKb0zYcrMktYs1BrpBrjSWbjCuGLSLoWFeQcrR1ocdgrztDq4q0mJtSZs9Onlhi0VTUQKSc+uOLIbcnREDsml8EJnrGAskrsQ4rBic35YWPH5OysBt1JyeJmbl49GIpFaiiKyM3XYHFDjmZkluPfbBopqqvHhsmqc63kLMYOQG8zN1R8N29Bj0cbBkQTHD8a9br7/M4nqp7J6ccGLCyjqCMKnMqD88TNA9gydQkiQKi9ZwYwEHHlwrB8IunHR26sptFPwyTWD4W9skoXK57E1pl0BVypbJRc8V3bGuG9xYY4Jq/1J+KMBvHvNSHTMciDUWI/coiJ5bvp5PMiFn8UKwQiSfvFzWPhcySPI3bMF/+vdufhhQzMcmhguOLov+hY7MMwWgSWvHYwU5bSuG+YWrCBMhlkR0ySX087pTK+B5ardipy8tqj3xXH7l0swf60felU1jht8CNpSxd/6kwVbjp2PvIVPQz3iCuiG3UCqQAniBr2DWNQOsuwgTGjQF8FkYCuNUfgZRBORJ64YLkCGafbJXNFcMWN/9GGzDygLaXDWGyul3+UXVz67Di5gRhWGY37na/l4AaGFhdCh0mdEtcjF/R/NRdzvQU5h8TaFYOHPjEzSlxOEc0Xxs1mY4KYlBc68g7EaczfUERXSo0mdjaaAHze9thDO4g4wkW6n1CflntKchxWWkYGRiNPNCMfPk0S0Raz5HfD4xLU49/V5WF7lQVyrR4OpC9oXFUAV9uFw9Soc9bUTXx87FeohV8tRUbw008Eu6h55Nky4uhduGpGJ+WOPI5gnomVyIsuZWh+BfSy/y2ZlKjAu2M6ZxO4JkrVkoR2yTOjSpYscmMKWzYXNEC/DNvLffC1/Ziuc/tAZONyUgTghkjnhRRb9nslkcyeIZSVkhGDE4QEuXKX8zgNeeF5GWoG0IkJuRyf7Bw7rSkqkkAuKuRF2JxFWs8pw6wC7jNT5rACMDKygjDjp+/PvdrtNug5WRv6dn8kr/r/781psaPJiWP+usFCaeQ7sPwdl4brTD8Ws+89A+ZPH4KzeGjneIaK1w5RMNdUfzEI6oIghd3+AhngOOpvcmD7+PIq9I/D7vHIsDVc0WxELWylbVywhMHF9E/zBGG44phv0LYuWtha2cH6xsDtgiI6Fg3hs6lrYiSQGw0lYajZh/IXH0smprRe440dUrUQ8rysRujYUjpIHMwrkW71o9BvgpkilmDgEbxvNYyE0GnqGOkKcwYSIJo4gadc389bhnVklePK64zEok0gocQ1tcCMFJlE0xXKQkZ0Pv6tOok+M7ucnBc0QIbmbsJXQKBjXIETKk5HhkGMYrn1nLr5YH0CHZAUmPHY1ivTc+MVzVWTW/pKi2uByi5FPzYeGiF4orkPpuKHItJhkI1B6SyZ2AekogF1DNBKWw8RZQXzRBAqL2sjzWktaIVj4s4oqgcIPfLi0End+spoqw4qnTszGVaN6EoMhaxZxRMa3h1XVCLfODt+wW1CgeLCk403IK87F6oVL8U15CI4OxfjomwXQEEotfuACFBh4hVxe/JQsXi54Ti+e15mMUB6MUDWugPLCcCikuOF+Z8N46iukTEYEYsR/lCCiri2oMXWGkxTDpyFEi3uRneMklxeGw+qgEoqhnDhFjtMCPT2Td3JUeHDQwcgg91LUXbOdGGT0wJ704vCCKJw2CsUIdnlEFHMCtnCGXFYAdh2SuTszoXNmIaE3w5xBPpwI6M7CEJ9+sVVyEXJ8f/GgIkwZcyTm3T4Al47qy2eSG0hQRBOFOVoDjy4P1ogfOXULoJ/zBOJbp+Owu2ZgllePn1aHsWDyMliUfNiVLLz89WxSBFVq21eFUqwztEz0JQTh+SSkh9FNc+VK/PwyrpuGWctL0Pnfn+DQsZ9jtU+DchW5sNIJUOn0yEzUUtSlIY6iw7drGnHO81OwqimBdnbufeHxOYyIPOr5LwwTJLKd4tvxZ+Oc4Z2w0q3HSU9OgZvIX9jvQ15OLqxmPZo9TdLHs8Wzz/U1uhCnGJ3HbAaaU6vOtUaG3QmrGq9N1S/Pjj55TtnZkwpxNDAbrPD3vQjWhBuhbqciWrkBQmWGkwfZalTEFfyo0loxaEgn+KjSAhR2XHNod1ICtdwFCOpUDyS/WNF46A9/NvQ/FQHiSMlkAsm+p+LxaXWI2eg7KflrU1aiw1tdMaG5C45+cj7eLYvig9U+/OeHlbhtyiasrI/i7CenIqbmZYNa8sf6kHrIX1ZUQokLXpysy22TCQ2AIBXAgvuOQButQpWiI7RoRHaGhdyHSSICowYTNnYprAgcvnFkwO0UzOrTJHCfhO4TIj/NqyzwbGgRcCP+9b+JWwzE8dOKkMnd4BoDhvbIx9VE8vxqIwrtJjjJnbEwEv1CkqlpAQFCjAQlyVQ6FbqXT8Czoxbg/nmNsIeCeOnsfjh95emw1byPcYNVeHnJFiJZepw+oh0m/FRF4EOEOdaI9U+dQ/fiUPMvrg0tQkqREFEKo4648wOUaotxfFYT/nthF5gz81DriiG7sA3xBwWV1VUoLm4jFYPRglsvuTJYEdLhKitEuoFon4WRhucxyMm6FO1LqFbgJrqXJZu6zPRbAylqbovVcivo9lbVnYVXWrDI7U3oXFZiXSaMjWvh01swbnIjBhWb8NT0TVh4/BZcvaAzktaOWNJQjVhEi/72AA6jaGPFyhKMufxoDMrmZZspPX9tr7FNVIpQhCBSFtaYsKS0Cv0njIbdsx6lzsPQ4daJSGgzEaK4n/fd1BK5ampyk1JkwSVbMFVEyohTkDvhxbq4TaOooBgJNS/XQf+47vaiIPk0rmQKcuUnXsQrQApmpXcOKrnVlNs0w2zx3DhEr9TckT0IRTy8Mo2GTg/SiWYilSG1BZZ4DA/+UIlvlpbiwsMyccmofohQhTsoDye8swyaSAIvXH8cOlh1sKq5zYKVk9Iop9b9/yE7DMfz+OvgeKQAMUNbGCIV8NywnMI0LVWGFTZ7ntw/Ox7TwGDUIkDowFs1OTIz0OTxI9Npk4Nwg0EXHMZsWZaCtIKbe/9skqBYO0kKzqvapHf/YRLNyMetG3wkNfXg/w93sbPskGurNROurqeTdUXg7Xk6rO8dBzzTB/GGetmr6YpSQVr0UFQCGoOelMNAUKMg20QBYThEFh5GIGLF+e/PxsT1NVAx/f8TipZIKpPcVMWnJMVLFLkkAqMTY9T/r7IDUhC9oHieLIbIVe1bVyO77keqWAXxEVcgsX4J4MyG48I35Z4bRp2ZR1nKvgcuzx83VsFp1uHi/y5Es2KGKdqEL+86BX3IH//ZJI0BO2MBF0Ta4/3/4ip2JTuO5m4lkdJ5EK+cgYZsO4ptOUBdBUFsFB8NeA+XLchDsVKPRaeSu9n4Cd7q9BKe+XYN3GoHriY//caCGuiI8k+78VD0Kdr9Yh9/y59TdomRrCeaDv1hfKAe7W4qQaMjm46pobNaMXZle/RRVsGmCeLzUF+Yq2dj4aYqeA05yFU1I9qcIJLmxm2j8tAn19Fyx7/lYJLdIgXBAjNF4hI+mBMW+GfeDrPDiRtrRuPD+QFyMQmsOPwntFn0AJaPeg2Xfm9Cs7Ed5tzZF52tFCMIHpAboyekmqj+loNHdq8U5HEZHVLONUnhIo/g5K8Cm5v9yHDYoP/5GfibK5F3wkPQ6FoGvxB9T2i4DUELoie7waK/5c8se1CKv+Vv+W3C/ZIaVWr+r1AsCGskVqR+o1dW7XwE578HpXQp9NoYwl1Phumwa2GyZiOp4mWlNQRBHMbwSH2dDAj+fA0b///J32DxF5R0lf6mrqj9IIriJ0ZqhRJtQnzJOxBzXoDRWwm12YrEkeMhvn8YOlUQAXMbqJUQLJE6xE2FCJ73IZxdhiGaWr8JBm4j4N4Pbgz9CwxqO9jlbzJ4sEsLMPDf9ItQ4g8DCpZGAgqOURML34P/RwKKQ46Df+TdKO9yGsJmE6IGE1TqJKzJJpiTPkQ1DtQ7+0Jt4b2feTMcnn9EwsxExe3ofwPFn0H+ZhZ/mFCxk1flCbExMmxGbZ4nwJXBy9/xRiBqxQcD/e4j0+Hu2gz6pckTwPR1pVhTmYRJF8IZ/dqgbd10qOc8ClXAB406iFDv86E/9HIEQyHoEo1QtT8UZmt7aXwMIvy0Hdr097cxhqMImMjoiVmoZjwDDbGLpAhBqxBj0CUR6TYaMWMh9L4ayoMO/s6jYeh3Coy8s40MQFLp4TKR3kyOraCyUfM6mKkRFDwvlLd+EhoNKTGdn+SBuyrENHwHAW2Cx2IQ5FB+RevMCl6GlIKi3TSkJejmQtBTYo3wVm6CvnoxTMlm+DqOhrmoD0JaM6VJgSPeiKg2mxKog4EewDPc/uryN1j8QcKFzuNMCQZI8Zlqs7QierzjAA8qIi+NSC2Srk2oFkV4dW4ZPlxjQYXRihMtLrzZfxlscx6GSSEDoMsVMgJeESjSZiD0mZmo37AF1g4dYBh8CQJqGwzOYpiyCTh4gDPYOHd46n4RP9901SeIzn8XpvzuSJZ8CFuYQCvWHmGjB8a4H35HH+jPeQXB4qFQvD7kOAhE1BkyLcQlKP/pVg7e1JPMk4yeF5cnOKC069AcU2HJ1jrUN7pQ6LRiYM/OqG32YMWWCrpGhd6d2qN7ti2VQ4VH5FEZE9jwSklc2nvafCO6YRqSX90Ag68Wak02pbuJwMiLRFEHKJd+hebsXsjhEYN0ax4HzINFeI2mvzpc/A0Wf6Awj1ArYaoFLYItSmxj3+mvQNJdTVhBLKFsAVQrJ8PStI48aQTNpjxED7sbD5bkY3mDEe8dHUC76dcSgwhBTQwhrrLKaSq6Tn0geh+Hpkry3qsnwRYsl6iQIEPzGtrDdOLNMPc5i0KC3Jbx1PtRAgKN886HbfEEytohUPU+BbHIRvhdi6GP50M98BIkDjkf86uSeOHj2SiJmBFRmZAfq8KgDk7cdv6R6J5jI+Xk3hNmGWTsEiT0CCk6vDtjKV78diNchnaIaxUYE2FkqQX6H9IW7lAQK1ZVIMPsxGndVTjv5OEwU75zTHrYdcSoGDgYWIkh7FoEmhZ+As2sm2AwGhEtOglGZyGxCGISDR6YC/pB8dTB3PdoiPbHEaYloGfqQgznr44Wf4PFHyRc6LxQA/cta+RaphZoAw0ITPgntFtnwEi0VlGbSbnD8OZ0hab/aER++hg5TVvgze6Cn4e9jFfXqNG3XR6uHFmIPNcCROrKobeYoKEQoO6nH4C8jshyr4JpzVdw29rBmvBAnwySB7fB0+MsZJ9yNxKW9i3NiftRiNkIxYvA4nehmf8ZRKgGPpMVtoKBUB9zJ8yUri31Idz57hwsdpElG1ITSkLIJDDx4LyBTow/fQgcBARBtQFztvqwckMJ/NEEcgqL4HW5MHVZFeoCZPcmDYEohWThAPp2yEWHNjmIJyJocPkxu8QLLe/fSIXNy/SdOKAd7j1/IAoMxGIIIo10nVywQA4bT/W3MGALBKGu/Ayeyc/AXE/AQKFcXK9CSJUPY8/jEaKKc6z7EMEj7ob2mPvoyiC9qK72O0f7c8nfYPGHCQ9dj5NR6WEgDY2Tew+Ufg3TB1fBGCHKq7dL1qFO+OVKtcFex0FXsQaRuBrak++Esccp8CsmBMhwirOtco1HX4MLziw7fMEo4MgB2RG0NbPh//5pqCqWEVFOIkzPU/U4HhnHXw9k9CGYUu+Rkv8mIX4eJnrOC5XxvXUUPsSI9fB8bAepm04JIkkg8PLMzXjyu02IaClcIK+sIy/dSV+FJy8biYEdi9EQBP7531lYVu2FMNgRU5ugjQeRbVLhmH5tUFpWgXXVbgJc+j60NwrNAmvWrYWhTW/M3tiIQJT3GuV9ATlQELCE6/Cf647DkV0yEGNGQGxmoz+GZ35YgfVrm6gMqbzsalx9aCec7n4TtkXPIKjNo2sVWOL1jOxUXwqU0XciOv01JEfcAuOosdBFqAINBEp/M4u/5UBJkuJoDfk4HkugUuhT9SYopZ8jvuJj6MJxGGJ+uC2doRpyBWw9T0BQWGDJdCIQjiIUCKCQgCEZCSAYjkBt4eMRObWSt5o02x1oaA5BY7bCYjPDJMJS6ZnKxymSZ4LP4QfP7+UwaH+KkvRQIrTg6aAsahElReNQgtiD2klpoVBL8E5NegIRPdxROh5TYDdrsaXRjQlz1mPhBh+0Gj1GDMiBOhbChKU+uONa2JQA4kkFdxyZh3+efCjq3T5YDAbYzDqEfXWIJgQSmUV49ov5+G5RObwJIzEpE5zEJs4Y2Rld7Ao65jnRvSgLfk8It340G7OI3diEA0ZiQyFdEv6ICQ8em4WL4p9Dt4ZCOH8JIrpMNGcOQ87wE1GfyEdhp44QWZ0I9KxUjtxoyuzkr40Wf4PFHyZU7EqIYnWdbCgzfXwp1Ms/hd9oBcwZ0Fp5CfEEfD0vg2PkddCT9+TmvaZgBLGQBw6ixcmkBklDBsXpUWzdWgO1QYO8vAwUEYjEfW7kZHHLvV5OjtOQ8WoJnHi5cZ4+zDM2eQl0KMRCNPu31SJC91XTc7QEErJvQs0Dq9KrTQdkDxD3+PAqGLwmjjQyivknLtyMW75YBbc+G3kJH/QEltWGLLTJMePsThqsrI3BYNThyv45GNirI8wa4kURCjkCceid2XLptvbZNoQ9PkTCCrIKM1FBAPPurJVYtrIUhblOGG1Z8MWT6GyM4vj+vfDm3BWYsLwOVlUWpVEgqg9DF43j7nMH4crBuYgSQ+KpTlpKeUxlkcxCrySQUOvl1CK1wr0w29fY+SvL32Dxhwkv6cqb4PIOqWokfn4MhmAlPPW1UAfJ2+sU2NrkIpA5Auh0MuJxXoySTI4ou8NogM6kw1Y67/bXvseyhjgUo00qriYaQr9CFZ6/7hR0sLAC84ZdRN8PAq83bdkW3DVhKbaqs4iYqGGMBSBiKvR1qPDIJYPQp3023NwuY7UgSkRFTwZrz3SgspkM3GaCKhiia5oJUOizPQdGUu1VNc149fs1MGbnYfrcpfAqOgQJgCIwIj9ahquO746RA3tgw+ZqRANBdCrIQq/2Ocg0GyksUghkmY2lxpNyi8RvKcUYwRAvJB6jsIcXCI8tfR+xn96guLOJwq84Is4uMBx1E5xdhiOhdZBeJMH7TSZ5LwlVknSEeSA/m9gar0pL/9KTYX9P+Rss/jAhsCCPJUTK64YnXQvTks+hNoXJ4HnLRor5Kexo7P9/yDn+diQEb+So5UXyoaY/fo0Fc8rcuO/DhYiYM0mRExT7k+eLRdFW7cbY0/vjnMGdOSaQyv6btPz3FAI6HtZdHUngm0UbsWJTJfQaLYb07YoTBrRDNmWB90IPeZoo1EjAr3Piy59L8M78LfAmdXJdKhsZ2AUju+KSo/pATef54gpyTASgVhvGf7ECH6wKQU9hmZ3CDbUSQTihwvD2Zjxz6QgU2BTE1Xa5kAovDUsJotBQtkBT2fF+Rdw9Sl85rfssbPApqPEtfhvmb2+DLtCMhC1XNgZrEhF6FoHD5d8g3vUkyVyS9DAdvYPATVCIysID2aCJ0wduH0kd+z3lb7D4g4QLPUo6yUtC8vbTsa+uhHrZZChW8h5JI3kXDUyROvgGXAz7aU9D0Tupsug6or5agg3SIIQpWv58WRle/XopKt0R2JNhtMm04LJThuI0AgoDGQQrOq9mlJrs9ecVLg9esVFDoQuLQqyBRU2GzaNUFY2Tcp3acYrzMWnZVlz34RokDBby2rz0Jo/FoNDK34DHLh2K8w7JocCBLY53etegOhDFu1OX4asFpXDFjdDotDixXz6uO6E3emeb6IFheg4Dq5YeapTpYUlBxG8Xvg+nzkAhII9GDTduROCTG+Gs+RE6Pe8wHYU/aYC/zTHIPfcBKI6exCY435RnFYVq8RginmqZCp29SPYcMUz8EWPA/gaLP1KUGJJyVCL3BASQqFoKz7IpgLsCSmYeMvqcAH3xSAidhYyHl9bgYVqsJUmpfKlxCAQDagN4Pydf0Adnhg31DY3IcFhgpvieQYUndIWIAvNcCy0DiNwRTAOR4EZPuqdC4KT3URpspBEhur2VPJsaMW0CZmmev6ewV0/3X/Cn1Df5hVWVEJONqC6SxH8++hZvrQsiYsyAmQxdF3Lj2J4FuPOCEXLBIjZ0ZmgsvDRJ6iapT6mj9KmlgTfNHNIvPocldd7/Jpyj1NIonAW6I7GIQEMNYhE/VUUStqwCaCwty8rR73xKwl+B+He3Q7/qC6oqA2VbIZ9C7LHfWTCe/Bx01gJyKHxnurdcguXAy99g8UeKNHZSI1KSBGkIU08GDtYqPb14/T9WHB6+zCMRudGQUIMO0jVMy1vOT5lVAp7qWuRQbM6uyePxQ2swwOLgzf7IIcXdCKvsmLiiCq9/twpVzX72xTi0d3uMGdUFMZ3AhpoIMojZ9CrOIVquoecFKHm73zzs95K0grLBcI5ZZZMckhFocJlV1HtgtZqQYTEQdaeyonJVU4gHLYHffjH3/Secdl7Fljc0Sa07ybmjGqS31o2kYumbSEy+ieqZ4DoZ5ConHTFAG/VAuehLqHuf9rvn7G+w+IOEC507Ezk84H2wUrMr+ShDA1UMWwE3rskGNjZr8v4SFtj0ufWCfC9XHcezHMMSqpQ0B2Ew6snQiapSvBtobiTPpSbAcCBCDObl2Rvx0OQyqK3kiRNeYichCoUE2hUb0K+oCJ9sSkDvrYNWeHDG8E544bRh9Kw/Xrg8GCZSUT992qayVB5E091NxKRy8okgcKmkzmX5/aP6Xxde1J7XJuVdD3gFY8lnWqyeTTENHgqxvuisx6Gb8yzCajuFZ1Q3oPo6YgyMR9xKYdR+Hx3zq/I3WPxhQsWeJO9HIUSSYm2GClZuBg/eYTpEAMGjH/jFa4fKGFXF2/nQB24RJzAQGlK8sAqPfLUQn69sRECdDRNRXFuoGif1y8VtFx0LmyqOsN+Lwiwjpm+J4Ka3fqYYmedZRBHWWOCGCad1NuAQvQmflNTi+EPaIaM4H1ajGuflauEscEgj3TdJKXz6U/pbi03I7yzp7zvK9mtTbQhcKtypyb+0hBBsVPxOnrjJ46FT1HBaecFchlP20jxRjmi/vDZ1L/m35datnvC7C69kzVul8GYJnJBtIcS2BCXhbm5CWFHBkc09OhQgxfx0nMIvrUWOS+FtfLh/JuU8UnlNLQ66Pb8HQv4Gi4NM2GuyOlDgQiqixfdrK3DDf6bAl9mdKDh3xZJakaJlJFy4/dS++MfI3kjEAqivDyKvKAdRAqKVGyuwpdoFGC3o2q0d1q9ci0pfHKU+NeasKqcYKOW1lFgEnTNUeOiyYzCsbTbfmB6cir5TKrlrxeTRFTpiOtx4z4AmVDwVjK6Ka+HVqeAUftRTyPPmT82YWEG/qDwY2kGDs/p3RVNdPX7aVCN3Fj+mV1sM7ejAEjelubQBSWIRHTJMGNypAJlGrRwvsabUK3dC51GsOQ7e0YwHmpHxEGiquDdBS3lp6TngLkjegk7O4/gd22JSjIFDQ4/83nrHVT7e+nfe9YzDE8k6ODO7EA5etVS2SXcFEKyEyuCEOqM7onqNHAm77+C+d/I3WBxkwv6DVYi7/sga4E0Y8Mq01Xhz5lbE1KxgaqgJHC46ojuuOLILbMReMu1WMlqBal8Ma2v92FztRRbZ0PBubeAgQ87IysHMTfUY/8kibA4ZENPoyJSI9WhMiAX/X3vfASBZWWV9Kueqrs5xpiczkRkGGHJmQEBUgmHFgCCyrmlNv7u6JlZd3TXnNWcBAwKSQWCAIU3OOXbu6q6cw3/OV/NgRNBhGFzRvvCmqqtevfe977v33HPvl3L45Mt78bbTZhOaijRsl9n7SeZWN8E/lXp4Rb9XK7K8buTl/Vho4gY8NIYNeTs+ftcT2LJzE06Z1oWpLUejUHYintmFEEHg91uL2DVawsvn+pHKlfHIxv2oeslwSMX95QyOmd6CjvYm3Hr/Roy7ogiqx6SQx5SeLnz60nk4sTdCUHTj5xsGcdsfnsR4uoSqK4RFU5px7TlHYUaY/M1xZEet/iXR7jraDkFAoR13DgYL7RKsDdy0yfyf2ybBApXqml9j7L63I5QehjvNNvIUMNboR3jJJxE4/h18NvHTIy8TYPESFavRzEAteXrGKVk2pZKlDh7KcGhxdg3qzjFs+eXqvfjCT+5BytOBrDNIi84ibM/gjNlt+OKlM1D2N+GRrYP4zs2PYHesZNbojrgrZCa9uOLMxQgznNHaDVpXQ/cWYD2736OI/tjVYVglcHj1Fq7iLgz/4evAhp+hOZeEPV9Bzj8TScbg71wTxJ3DfjRnEzhvfhNsoSgeX7MTF506Czcv34f+vBNuW4FxewVNriLOOWEG7n10D4aKHuQdXrSW9yNjj6C/0oSPn+LFh16xCNf9bh2+tbwPcxlKzesJwR3yI5F3o7xnIz5z1YVoDh7xubbPKRr1KUAQYgosrF0FMuk0kgQQ7bFiMYnnYhOWqEVtP3gjPNt+g5o2/WObiDkVlcUKdcBz7Z2wsS1fDJkAi38Qeccv1uCuJzYj7wmg4PKiVtaowiq6g0786l2no9tPJS1TFbXZ/1MKW0TZAJAScQfGgDLUgcY12N0EJX2mAWQa+VFnG059ly1i3F9DaLwf5d++B/kiiXN0DoK7v8Pvaig5Iigy/g6UCBoVB3ae91WcekcjKTRDh8w43nrpuRjbuQGLp7Vh0Yxu/Oj3j+HevSUkK25Mi1TxplOmIhD04gu/WYX9o1lkal743E686fgo3n3B0QgHfLhj3T7sT+YJfo9jX60RVU+ErCaJjvIY3v2ak3H2LP7t9SLk95lh74r86xDMV+vxn4dodIh+pl4rky8xgVedCWZyJWQSaXS2RkzVZsiuRlNZAkcEEc/T4ZDFHCzR39pKVbt4KTGqv32BMHyJ1Yjd/Q34dt4GdzHG+vQgOelCRJe+C/7eU/nLFycQmQCLfxAZLVVx4/3r8LP7NmCsVE9wnrWwG1e9/BTMiXioiEqsUkEd9fEGmtchbmB2AeEnLqq9ZqcobUG/SM9oJdf4nxKR6s1hGFTlmYP8vWPfPhTWfgGtj/0vnCX++qIrsXtbEm19N6MhmyIOFVBljD2+5Ap8PnEFvrm+HW3ljbjkhCl4z8uPQauzhLGBfjS2ddMCWSKGPsMjY2htChPU+HsCXixZMx67ua0NHo+LHIrlKNGDE7wqDDvO/cJq7Owf4J9VVJRA0ViVmg3NUX43rxk33vQwTlkwBR99/WmYqTpg6VX+5wqv/rwIFmRKolWqSBosy6y3sb1b0TRpKnL5KsYSKbOvcsivBCe/1DkHRMCgUEWsQ7u3KVzRodBEZmodZX4vUNEs3VqxZHqBqi4FieozE7C/ODIBFv8oUtEsTw/ViYpFbZLfS8YG4aEh+sLtqNhk+oSHwjAq+SwVshGO/H6UH/0WEnv2kul64Jx+IiLHXYpyw3ReJUuPrCHoXrhJqzVcuezy4AcPb8Rnf78BjZ5G/M+pZZyw4SNw9q00m4a6eP/sSVegMu1yZBpmormhCQOJPMKMCCKBKrLFEIb27UZzSxShSAPiiRxoX4zlw8aAh0fGEQoFTPewlr/bu3eAv3Wio5W0m0anMSnGZPnd6EgM/QS0//7Z7VhBvEhUQ2igkS1uceGkeZPxjYfrIzm9uRi+8oZFuGRxO3+nyWJegs7zF+3kx8APOYcLu8cyuG35emzYNQKHx4ezF0zCMTO70eysodnvQlmDq4oVMgzWGcPBUDhs9v20RCb5ZwdaKXHLZ62R2Qne1Jamx1WDtEwu5sWBiwmweJFFhLRewfLE+vtp+Wum2Bh1UKkkJSojaS0Nt8TwYng8B6/bh7bCE8g88hs4c2PaOR6Ohi6U7vwyApW+pwtNb5YPz0Jp3stRy8XhnLUUrtkX8rpaHJCGSj7/Lz+4HzdvLKEtkMfLj56Gndv3YlZrAlGnGylfD1bGG/DYulV4xznT8b6XzYeHYYj2KU8kyRpaWngdB7bt2o329hY0MERIjQ/BF1TIEEAmNY4iDS3a2IpcLovh/bvQ3NHDkISGRsqjAKBCgxkdHkaYYco4qX5bcwucbjdhELhrcwz/+Yv7sSdegp9q7/UF8E/nzsW1p/eiyeRY+Hu75pkcBreo5giwPty8Yjs+8uP7kQ62EtA03sWOFFv6+GgGn3r1sZjXTIDyeGBza+ZtjQzuwO8Pkr+Ut1BlCxjrY24070Tl5cHPSQxfNJkAixdd2KBPVbEoquTA3zTYv56MoQzGzPSejmIZ1cQGpLbfjmpsKxzBaXB0n4rEQ79EaM/34a0FYTvxKmRXfYcxscNMx9akJge9Z6W5G+VJx8Cx+WHYUiMoHHsVwhd9BAUXaf2aPRgaSqDkJYMoObF27RZkc3lEIiEcs3AGHqG33dU/ipNnteL/ve4MdHltSA4TDMJNCISCGB0dNZRbScCdO3ea3gEPDUujHbUDt0QDmjo7O81O3DomTZr0VA9CsVg0YYllbOHGZuNtE2NiUCArCZMhuZEvkL4TvHxOAnhFM04oGnZ/ICQ4nDBECyznbW7cvHIP/v3HDyIZauenHvi06WMlgcWRND71hrOwYJI+V8CjAE7//hkG8TcmE2DxIktJ+HAQ2h/sNP6azEIphTxv6EISqWWfheO+ryNcZGhS9aHk1nb1FTjnvhb59CC8+x7CqGcxArPnouKNIDSwFvmKG+m2+Qw60sCKnyJSjDFEaED64q+b0MSFOJ7YX8WToxXc9If12DmcMVvwV5w+M6EtUBzDeSdOx6cuXYzkWAKOcsYsLKxMvifQgEQmi3BA2/M7kUwmEY1GCTxDCPAzUXIBgKh6X18furu7zcbb6lXo6uoyr+Vy2YCNzjWDnnxeJAdGYGfIEmyOmrEJdv6nZKYoe5k2KjOtU3hxiudopEOWFCtZc0w8WLE/jl8tW42B0QzrxY1FM9rwsuNmojNgI6twmElyJuNDNmR2Xn+JyARYvMhSKw5gbGgApbINkbZO+Pza5FOUWROdXpz+8GeTKpU5jxC8pSSyv/0PeMgaXB7Sf1cDfIW0ybPlZ1yOkiOPxjXXkwxFke2chvLpH+LnF8Hn88C54W64Bh5ASqMKw70IzrwArmgrSjU70qTvDRVdx4ZLv7MBT2wboOFrZzF6aoKCvZzDuafNx8dOZXhDb+5jWKFZl2mGE5ls3oBBkCxCRq/knliCKTeBQCoqEBBYjI2NoamxCSOjIwj4A2iINtRDkuEReMloBDLJpEY8AoHmJgPILiVpqOU1okSVoCi/ruHTdQ6hLksNsX8aIA4PKngFlnl4yzakM0kEWprg9vgRG4qhUnKgOWxjKMWAIdKCUGMbtCq4w0yBnwCLfyjJ8XDTgBzVND10ADmbE75iAvn1NyE/vBz+/v2ojG5EYHQImbYu2K+4DbXWKQg8l1dRkxwYLSkvJ2h5OvMhVa7nPySWYtv5wQGbOPBd/d96f0U98Vf3oqQYxXGk192B1KM/hze5EyUPy3Tc69Cw+CKUqeh2exVxkg5/ay9KNESPx8tQIEcj9pPK1/cutQIqpTiVB9Fqm9ev2InP/Go1pjQHcOYJs7Bu6wCG4g7M6QjgqiWTML3BiWrYY7oBFS4o+y+QcDociDD00MAlsQqxC4GDhkRrsZhS3qyrBbfPTduu91nkCwW0NbehXKyQbfQz1InAzvqyM2hvbIwa9vBiz+OW6VhAFovFMEwmpL1aHCz/lN5eA3xiQnpeAaCXRwPLqfCpiSFWmO//Yn7ib0gmwOIIiBKGWrpOKh0sxpF76GsoP/QD+Pm+6soyBKCXnrYQrtbjUF3zAwSPfxMcZ3yQcYhmRf6pyBBlEHV/x+bRQg8CjZq6KWX8UjB5RpP7p1GoJ4AeUnNN+Kuqw8cYmufwf6dYgLyo1mkwFqRrO1Hk5/aqA04bS10tQrMb0/kCSvERgEzDFYggZ2cIEQmhkErC53IgFDiwfH6NJeM9dev6NPk8PXYAn7tzLb54716EKkHDMEznayWOKeEcrrvqfMxt9DIksRswcLvdZiCSuRxVUIxB3YYaU6A8hZiFjE3PHXBp0Z8icg4vvJFmk8MIulyI8PPh8X4EQ374ySrEMuxkONqkSKWy1r54McWaGKYRmCq/mJCAS7kUAaLCJT2HnkmAoVe/v16PAo329nYDiqqDv3XgmACLIyEVUeYaUqM74dh5O+z3fQne/CDjdQ/sVH55bnd+JzD7Vcie8Ha4245FOtSA55r8rQbRYaakU/WFFepbz9G4k3TiTkYvYdqqmbbOM3SWYCXLVwU2Xiqsk0qsLyukuUl63+/etRZ3r9uHtM2NdlcBrz5+Ml5x0nx47E5kaNjWHMZxHl/93Rrc/PgejGQZgduLmOwv49qXH4cLj5/J80ilNa6CIoAyKTr1RFTLyPLa967Yii8+ugkbBgQwPpw3uxPvPmc+5jQFWZw6gMl4BAp6lfrJ4PRerwIQjS2QaJ5EIj6GsawDfcUQHty8Dyv2jCJTriHgqGBObzdetbgbp8xpg99JhkJaL3urkWGoXC82wRcLshKqAgqBoJ5HAKCQSWxDeRQxJn0nENG5hjGxjTRyU3kZAaOStjrnb1kmwOIIiLqwbJm9SH71YoT8NSQWvBp48gYEx7bSwzpRsfkQn3EZ3Bd8nJZtRwOND35CBb0xSnyvVZroNStEARm+CIDgZ5SxvHoPRhNJjJa9uGPtPmzeNoJ0KQRv2I+rX9aL2+96GPaWbpw4M4J7HtqB/XkfFvaG8aXXzMWMID121Y0r/vd+PLHfiWYkGL/nkXJGedsqXjEvhI+/5kR4KgV+nkPZE8F37t+FH9y7FUXGNFqBShn+jKsB4dIwvnXNEpwxoxklMgsbP/9T1ZYqPZt3PFjF/rL3lEpauYoagXjNvgq+cNsqPD64n+Xxwl/xwMbvk84KzuiI4l0XLsbiXi3TkzcjS7XWha2iIdXkYDROcx0ez/Tcz+7JBc5lsxkTuRcZWoUATLZj0xhNDwvHpy4XCQQppMs2eAhsufgov3KbsnocdnT0TjMjOtPxJIpjA4jFawg1NPJneTSHVLYifM0dGBrPoKetkW1Rw759QwzFvGhuivAeBWRZZTanl+BM72ASwV598HQV/+VqPHRhXWrshsBf84uKvLackPaTkVvQYD2PZvSyEg9uyQk5DFHDum1FlO78OFzLvma8bLmlF7nJp6DmC8B/wrUYc0yBl42+oW8M33u0D4/tSCCMMcyf0orXn7MQS6a2QORUOpBkOPCZG+/BL1eOIxmYZuZ6hPJD6PKVcfriLty1J4eNQzWc496G4046E5+/YwhnNWcxubcRt28aRTyTxSVzovjCVWeZfMoHfnQPblpPhafXLpGma/8Nd3YEHzi/B+9auoAspB5SyBWvG0vhX793H1aNEQJdXob9NTizaVx8FK/35rNYZhqyQh7+5Flt7QhLPp/DruESfvVkH25YsQWDNYKs2WsljaC7hNcfN9nsAxIgmDlqBAu3Hw4ZmdtB+/WYcEc5BYGPRMxFHtwaGWn9bYmMQ0Dt4flaZ6Ro9+Cx/aP41q3r8MTuDEGqhGO6vXjDufMwrSmAocEhNLW1mMWDXfkU2hv98AZCrCMn4nHytFwKO+IleHmLkJfhYjlvZtTWeJ0AASTJ+m6K+OD0BTGYqeBT1y/Hb9bH6WDcCJfHcDTb9J2XnoZjJ0UNqzM5J4GGMecjI6oZ7ZmiwFF5NucD/wPH0FYkPZNRm3YyGk6+FJ6ekyfA4ohIRRGyFtGluRcT8MW28DP6JXWTNdMYVcP2Eu5+bA/e/tu9GHU0oLO6D6POJtNSjYVhfOXq03DuUZ08sYbVgwVc+ZOVGIklDMX30tM4yVCGci68/YKjYU+O456NA3jVuTNx411PYHvGiUvPnoXhnRls2DGI1mgFn7ziFJzdy+tXtIyeC2uHs1i3fT8GxxLoam/D8TM7MZlezlHJoMRwSUih8YC2UgHx0SSyniaMZnJwsewRtxOdzfQzDnkfTfR2UVW1OP4LU1gZ8MHeXe8Vemiqtgxc3aaK8V0uBwqlCrYP5PDk7hGMFopo8buxuLMFXsZPrWG3ma1aZmiTLFQQT8aRiQ/D6wnyGvWErEIBqbpCAF3XAhGFPgqJdCgcqPEVuTxKKlsgimIogl8uW48t406s3j6AON1sxRlE1JnDaQu6sZGfrR6x4cL2Aj555ZmYSbBQWKru0bF4igZWRmL7JrQQEEq+JvS7GnH/zgR27h3HnDYvjpkcwHfvXo8VQzZkah5Mjdpwco8f22IF3LQ9Y3am63XEcONHL0eHS0ChOj+yvWgCRwaRcN39ETge+jpb1YaSIwhXOc0vChjzzUD4rT+cAIsjIdppy1dOwkUFKdOInKTDObsqe5i0OMK/K/RQfty1N4Fv/OhO7BjLoT88B5HcGCrVGuY12fDFNx6P+V0BFEltR7JF7OiP45sP7sKqIZolwaLdlcRxc7owTGrb6y/i4pOPxtaUHW1+D44Jk2p7vEhW6kOJ2xqc8JoFaOnJ6Bm1kI72A00m08ZIAgE3v6PRk9pqj48gmVDBSRJPAxkbHERPsx82nleqaZ5EBelkhud6EAgH+SxkUeKlipWe6m04qHdGbw6RcShPIQO1EoOK82XMAg0dUk1dSnt36I23WKIn34fGSZNMAtdbJrw5aijl00jHRutrWfrri+1qpoSMqsjfKJFoAZDuIbDQ9ZUo1ecqgxiGl8gTCrrhjzbixnXD+O+bVmG46ILXVoavksTibj9mTZ+Fnz+8F60hF157ag/6duyFrSGKXMmNs45qxtmzO82CNRqEvT+ewyPrt+ChkRxmtbeiSsb4tbs2I8sQr8Vvw6UnT8YvHx1GKqMEcR0A3CxXmSHiuYsnIzPcR4Aax9UXLcI76Rg8WrOVwZae48jxijqzkJNKb74D6ds/jbbYY2RpWmA4zHC0jNyM0xG6/GsTYPFiixbLNROtRHCpEImqgyHICNbtHEQTUjh6Shvm9nYhVbLjG7evwneWDyPN2PjSBQEEHSWs2bofuehUM0S5khlBC4Hjo68/BZct6kGShlMLMOal6rgqOUSptFqsV4k0y3NaIg+qZJsWVjn4czW/DhmMknUaNWklGCv6jsprF4iMDiPo85Bi03PyebT9oLoqNSdEmwipB0KGreX8zGIzMnCKpV4yTnlvdZcKJCTqFZDhSgQWB5frYNE19HuVT6Lns8Qqv75XwlEMQqM9n5kstM7Rq8qga2ktTIGEyqCBXMFgwITvq/cN4hM3PIZHR1wmrHHRcBwEdX9lDCcv6cH80DTcN7Qd/vEEprZ14/p1O8wkMU3ievspvfjn8+fhBw9txOfv2k3n4UGG933FtACOaXXg08uGUfL4MSXixb+d3YWfbRjGA2t2whZsYPlYB7lxNAU9eO8rT8XSKQw9HE6khvaiu70ZLoKZesTsZJmHjMjPIVZ9qN6VRC4UGBZFowg5ssjtuh+14R2ouBleTVoIT+M0/kAbVetXE/KiSX2MBOtajcuqVqeezSSsqijbw/Te9Jy0kTW7Bqk021HxhuHwRvDII2sxnHdi4YKpWDKtCe32PDqbfGiLBFAYHUIbPVu4IYJ4qu6VKjR2t9uFUCiE/v5+M7JRymCJwGBkZOSpEY/6zvpexiPDkZHJeCxRXC1gKDq82J8u4uYH12Ll1kHU/A04n2D18kVdiMjANS3dofkhBA/SbjPIiUqtzXLEGnRtAYPVdXi4ojEL6mk4uIwHi1RZh7phJQI+CyCeC4gkAjGFP+NkGbZyEd5QA27aEsc37liHOJtKyT0lojumBHDOjKPwy+XbkSqWEQ04cdr0XqwiaKf2xbHe14Oj2pK45bXzcPsDY/jkQ0NwN47g3KmTELC5sT/jwem0uzs2DuHiY2fiyzeswMyIDccdPxfeSBA5MopGew0ntLkxvzOEBMOpaCOZKcOwIbZdkYDV1tkFJ0FaNWCZ7sHt/OdE7S7R+WJVAtdIpIFt4+ZnZGgKL3mKRrlq0myBlxU/07280BaU1h0n5EURVbY68up7fbCqzcxPm5nk5KVhbRwr4N9/vAzrEjQwdwAuNpqNtHrJ3DZ0+atmAd1rL1uKLgKFaKjZfpBUdFcfladUxAyykjQNskxqq75+Gby8q+RgDyzlsFZjkljNLqDQd1pAVvJHiicQ4N8/fWwv/ueWDRgqh+Cs5DEtQkMJOtHhreK6N5+LZjc1iwCRy5eRzzIEy6fgJQuRIqpHgl8eskI/lwhw9FyaN/LnDN96LhmGmJQASgD65+7/R6xGzIie+5O/eBD374hjwcJes5RfUzCEm5ZvxNbdw2gtO+Cb6sPpc2di67oB/G73KIqBMhaRzXz4whPYxHn8dvsu2AIdSG0cxGmLm/Dl321Cv3MyQpUBBGrjeMPFZ+EXf9iJXUU7otUxU4aMPYRJvjK+cNlszAryHtE2uHnN0dg4IkE/PE4XhgdHEG1uQDAcqqvT86hWtb/CLoGtRrrq1XIcupBNvUl0Zur/kcYqh2VX8ptSc+QmwOJgEe4WWFlaSl6z97Q5jSpOFFRRKGsLHk08cvqQ4blFfhS1lwkDfFNj5bJiNYqyQijWaEmzqK6hjFqV0oZixYMf3LoGX31wE3Z5iOKVVvRU9uGCxV3I2gO4Z+0oChXGrKT2kyMufP2yYzFvVjNSGo+wdxz5WgaR7maEPVKUGrI08n3795v+eoUOFZ6nEYT6WzS7tbXVGIHOFatQvG55dn2mcQD6nQzQEn0u5anymbUsno0K9d2H9+C6W3dgdpcL584K4KYn9mNrTM/mQZBhydUntuDtJ3aiwc1Qwx01xqbEqKpFOxdoSwMFNjZFY89OCv6iaOCTwM/KaRyqyECUs9AzWoOfJM99jfq4ll+v3odPXL8Cg7aIHgf2YgqTKjG8YunxiJV9uPWBLQzDKpjfE8DkqAfvO3MemvwlPD5mw1XffRJ5PrS7EEfHtGm4ZF4N1YIXj2+M49F9w8g7K5hCpnXNy09Abnw/hsb8GA4F4LUl8a6jJ8GeHIQj5IDL6TeMRyGk2s60CzVJ2ypmc2m0T+o0Omu3OckIFBKyrZ0yerooPoP2pMnzeTOjMbirWfgatO7H4TO7CbA4WFgVtXKFYEDtoAevslHoWmlw0vAswaOE/7p5G77/+CiSpqOTsT61/4qFHnzkFfPQSWVEiV7dZUeJtJNXUpvBx2vC6cAtG3bhvTetRDwbQUPOA5uL16n5YS9lce1Fx2Dzkw9h7ZgTbTPm45zOKmYz1Fg0LYRGeplgIEQQciOZziI+RMOn4VgzMRV2yOsKJKRcCjlkHMoNWExCFF4hiCUaWSgFVHhwsOFIHSyViMeGkS3XEGrpQHp0APcP23HtzzbBR8uPlghe8FEhfYja0njDyZNwwbGTEQ350Op3ESxYd6o/0uoKAUtDpERxDyczJ+8nYFNeQUzh+YjFGkS5xU4OXsLuWUXzNTTIzuEhSNewpT+Gdbv74I5EcVRvJ1av34Hv3r4Wo5UAjaeEo9tceMdlJ+LUbrIXtk+C9f+V3y7DV1fxUXmdr1zQit9tKGHRAh/bwo9EIYRHV6YxNrgJvb01pF0deOiJMSR8DrTZBvG9157Cuo2jREDxu+sjfAUWegYd0kmXdq1jRTpsAQRDjRij09hIp+FmKHPMtElocTtRTsUZAqbhizSaNtZcGI35eSHyDw8WevynFaeGrYN9+Lcb1+CeXUW002NcdFw3qgSAnftSZgu9U2c24I1texF44Do4nUT4qUvxzd09mLnwZFywcCr8NAZ1L4pZqGdAi9u6pID8O1l14Eu3PI7r79uAqtOLpM1ndkc/fl4nWvw1bFy7hUBSQppANKYJZ6UR/OjK83DhUe0okNonYhU4CVzSIXUJavSfAMEygN27dxvvK6PQM8m49LfeyzMLLHS+6LmAQoan76w6kBe26L6+FzUYZ9yczxUR9jmRd0Xw6V8+jLu2JFHxidrTqBgyLZzXi0mTO3HbvatQKFXxgaW9eMt5x4NRlPG+VaKEpmLbtMfJUz0ohy6iztbzyGD0/nBEwCGWoecVDdd1rMMStRQDRkOAXMY0GFolCYyZtBk/o8FqDn+U7UqqXqaONEV4Lpljjc6h5sBwbIje3Ym4PYj9iSw27RjG/9zTjyLb21GM4Z9mVPGuaYNoWPEVRJJbdHlUZr0eD/e+Er4ZJ2JhYztKpQrSVYYExSzBP2/aRYCh8mu9DnVpltxB7K1F8fEfPoCYq4Vto20agXB6BOfPCuOzV5+FkPaQYHio2tcTHl6tPS1/t2ChBhf+2moaS8dqoqc3QoStVjPI0PB99AxqAAe9yN5YEt9+aBg7R9JkFinMbGpGV9CNn9x6C/a7pyOhQVVV0vZKmjF6ATdcWMXk266ktyxhvPdURF/1KdiCC1Bz1YcZG+Wxl+A0A2hYDhFGxX9Udu0ktjedQa2QR4mxTIyF/eZt63D/tiSqDDHM2MFsDGcs6MLHXrkELQSNJO+bd4cZOzcixNAhSw8mFiHjEVAokehqaGLoU0BmeB8qVDgN7Ono6KGVMKBy5OHyhhGL5xCOkpJrn002fS6bRCpTMAYjINE1pZyK83X4fG643T6Te3FWWHelDHbEy9jDY9W2AWxNVbFxII19mg5Ohc0hgPObhvG5d78CUZbTrKJ1gFIo6VmxMRquCThYCfqYiFpz8LqsoyrLq+Sa6lShm/ZU0QZKsXzBdCkG6THN8v5qT3rJCj8TUTlUI7BUXa9WCHZwXkdiNvkxA58UtyvbRE6ZyZKZpFgvJfgZdhWzaYSCfmO4zS2txkiJsugfGUKabeEg2EaKeRRbpuDN37kPO1I1RHIpnDy9De9sX44pW74Fd5ntz/pO+KehMbuHxu9B6U03YiNmmY2bdV9f1QO7o96+ah+9mnCzWELSGcKPHt2CHz+0n2FNiPWcR6CSw5AzigX+NL7+5lMwr4MhIZ9HoaDC6MNdMNCSv1uwqIfHrHKBg5avp0qpqkjQUKbR2vKDsmHqYwCP7UjjJ2tHkObnA3v3Ycd4GI2uBC46fRJ+cV8fxkhHGx3j8NO4R50dcAdD+P3SMcz43WW8ahkjcy9D5KJPE9ZnsGFqbGTd14Gyo8R7alHbZ1fnGr1FXTlJ1clAkrzPaI5Aob01XE56BrES094H/inVPV+5apKSSk5KZNTyPJlsjkal56si72tCX9GOPcMjGCOT6O3uxOyeDvRGCBL8bWxkxGTfC7y3m/WkcEV01VBdll85D4v+ioEo3reAyZzD3/XnyvjSrU/iwXX7+JwVejzS7aPn4AMXL0J7gHE0f+9QooJsSP1AMgB7oYbH9vXjxys2Y38qi7nNDbhyyXyCM+mSLctQK4AYjfSbt63Cr5dtQ8rZwAfOosuRwtsuPgmvXDINIVNnvBrLwR+ZOjgcESiq50SAoWfXcz+TaUgEoGI3qm+dqzBPwNrb22u+F1AnB/oR5/MWyCrc+Rw8rNtg12Rsz9vwvl/twPaRAjoZTn533hM4YTN1JRUjU2VoQWeWqzGum0tmcfFXUPO1k61lTa6rQEYqpqe2UFlNW7CcTSEHvIEAMrYQfnH/OuroGlA7zdohxzEyfedlJ+PozjCvrWRtfc9X6RgfzJT3cOXvOAyRwdJfkYYVVV0yisIwBpffAueyT6K5uI/G7EG+6kLu6NfhB85X48eP7CTCMMw4djaWjWSxf2QQP3/rWbjzyc14OF5FtOLE8VNCuHRKHp5HvgBPjQzl6Kvhm32WyR9rQJaMQmZhN/7GpPVMaZ5NpO90tqYNBQLKcNQBTmxISVGfGQwlXqKraF6rmXVq2MofS5mKXkqOIUWFHmcs+8NlW/DTR/ehSiYiT6ktjtsrw7jmlMl41TG9ZlwGGOpk6XaC9PwyFiW/pJCHJCojGUCBrCRL2uH0hfk8JYQVh5lxFrqOpVpkFfw7TwO67KePYO2GYeJHEz2zgDRDAErhouN78LVXHW8A5dt3r8bX79vG5wjBX0sxLAugwHbpzu3CV689B6fMaDMxeD1jqjo+xDI/h8ggBQYCTI1PscDCepWhWgO7BJY6R/kihUViKMr/VCoaIeokOHrQFGV4J46lbSLDLUimx+FyuuAPRvDTFfuwbvsATgj2o6mwnwYewl7bZPxqJdvm8jMxg5gZYtuH6CU0LF8JZGssiiXSDtWs5m6YdjDllBu0wVlmOJkdpTMZRaC1h4DEdhVey4G5JpjFnxU9nI5k3waUVt2I0MjjqEV7kHVOhnP1zxFJb+D3Pgye+1m8+qGZ2JXOw9sVxedPm4aLJntQbWpAIV9Bnt7Z0xZFOk7vEmI8T087Es+gOrwTHZMmw+3VqDp6+ko7ow0Ni86TtvvYSjIcU5Q/kRJj3p8+tBFfuXsX9hQCJoTocKfxmhOm4n0vOw4edUlaA7oIFXUjrMfe8m7WMGUdJpxSDsHlQz/v+/GfL8MT/fSUVFJvlcagsCs3itcsbsO7X3kSnOkYGUUBDjIYr78+EEuGcKii5WUEWdoukYQLW0cJUqkEjprUjFbWj0psKZa5KsuXzuRwxXc2Ycu+HSi7ipg9sxMLp/WiNhZDi8uDi0/owpTWRuwdT+Ht33sCDw24TOhhJ+OoFcdx8VFh01XbqFiFdygzbCFHfIFQwXLSBFR/SoKqXpUDEmiq2cydyBi07aA8vM6V8WoKuj5T4tic5C6iyd8Kjz2IQEuAbCGDcr7EUKwBTn8FNXeQxCmGO/ry+NTPV6AwnkC/h6FtLc5W8CAYbcSdV3ZiWpsDSVs7HZG2auB1nwFcRqpsZ5ktWYNAWMv51EVjJewEEYZ21InRcQKxz48ow2m7ZgnZlJQ/fPm7BQvZmNC9lN6G5K8+hYZtN8HhrGDUPwWh3BASzXPhnzIHhb4BBBhyFI/7IL6+JYifrhzAOy5ajDefMht2xqbJ0RE0kU6WqDDJxDjC4YhJELa3tZHul7GXYUtraxvp6dOrMx+q3MeY/21fuR0JrZZdzSFYTlJx6EVIQf/17A5cfdJUOHJxtnELCm56JoYYZno4vZd0R01nMQEBRobUNsn4Wt4sxTDoJ3euxj0b9iDp8CHCvy85eTquOGMmNOYzE48hla/CGYggHKgzCgssrLxFrkC6TV+vfAEZMz2qx6xupRGEOrPo9uJLv38cP3pwC8GXRsF7uGhsUe84PnPly3B0UIvf5uFqiJpVo3SdPYkUvnXzA2j2t+Gh4RSW74zDZ2/EgMcNd66I0zry+O83noTZzQGkCyUMZAi8TjdaGNb47NrCQMlYekkCp3qb9PQHmdELl3KFbGEUJa/LLFTjVb8vLaR/tA/9g/uhbRmPmrsA/f1DRg8cdAZ+MjI/Q0GNfciz7sRQVJdiLGIkZaeNIaUT1XwRHjIwe2MDHt01gkc27IWtWsNJc7twAoEzqPzEwdZ4BB5MoZNAUDrq4PWNU3keTuFg+bsFi6ooMpHXPfgISj98NTzJfqS8HXxiNlxRczY8KC66FJmGGQje/WXYXAWkLvgqggtfiyI9fjI3jgY2vpc0bnwwAT+9iZsIPTpS70lQrKu1INVtKW8kTyN5tpj3uWSUhn3drx7BL1aPo+JrYKBAhpBM4JS53fj0axZgSqPizvomPpWanYanXymuthtwkCJYsaxWmhI9ziQzyKUTaGltMrRZQ4T9wTCVUqt625DO8jmzOTRRYd2mT16G5zLXsgZzSZnqeQolhauokl4rPNDtHSZ3Ug+xBrI1vP66H2NLpQFFb4SAVyTT4P0dAbxsSgD/9aoFqMT2I88wp1BmGYPNuPw7m1EMFnBcTw/uX78dBYZDoUIFIx4nXAyfGlI78bmrl+Lc+dMJ+PSU6j3hPdUVqwFpxnL5/E+tpXGgXEdM9Hg8yuUSQWOckRoBw+/BjoEY+oeGMa23B/lxhnujA/A4nQgrqewLmrosFesL4Kj+xD7UHspxaBKgupDLWmSIQKcJeCbnq3ERxm7rvVHmSQ6AoP56oYxJIvPWIdDSPQRkYkqHAxh/t2ChnbRE1exs9MIIQ5B130HgyV/AkU1iYOblaJ46DbmNj6Lavx2h8gBGj3kXIkvfA5u3Gcl4gg3tNcujxUk9W9rbaExJsr+KiVUVo2ocgwxMwGGNYZCBqToPFSzE1dWbOM7rDiUY0vC37ZEAmmk4ou318Ql8BgJGjR4olSojmUrC43WapObB8z8EWKOjBLgoww2fiwwjaZaea2psNaonUDCl4j3U8xDTkGgqproQXSa/UBdLueSBtDZmnsDiqGSp/H44Q01YN5zBN29ZjS19w3zOGo0hhLlzp2P7rv1Yv3kPld+B8xe14IOXnIGGUpGxcwo5MoOGYIAhhQO/27APNy5biSZ7CJE5R+HuR7chNZDDmKuGmSEX3n7JYpw/txUNAiSz/aLAwW3A3VLUA2b1oohWKNN8HkfFyXIDn7tlOX744EYUbapHLzylBJZ0OfGB15wJV2oQIQ8ZXyhCQPbDS3ZkwpeD2t/og9igSfJqmybzRE89g8nV8o31i/rnAmO1yQuDi2fqopyBQENtroT185WXNFhQrVmxRf7nNn3ilXIGo64QQlRu3+8/A9uTnzJZ5XK1B+7SXqRnnYCfNX0B//ZkCZdMr+K8o3tQLJRx/pxJZgm8eJ6YzvbRwBcLDFTZmpQkTy5gUNyq7+S1pRj6TucpOahJWocMFH9BZKwCAFHIcrls7qkkpMRSAr3KS0gBLC8m0fn6TOX9cyP29FtrZKfVG2CBT12ktKbTlO/cWDuSwls/8xuM+DW/RIk1ev4a71tJ421nTcebz5yDUJVnat19qRXBSC1k9ZJu2L4Pl3zvSX5W70aVb3OQxZGw4dpLT8A1i7v5O55p8jT8kc1pFmKRKD9SL5m+N275wD14r4PA7oWKnlhdoh5e8rHdI7j6m/cjZo+goRYjG6gg72gwr1ecPBX/fvHRZFMVkzc4Uu3+YomMXLXm4LMlxgZMcj8YbTbLJ0iPNLNXoKUUvdcMQ+bJZhc3VsSBZztytfx/InqIOm2Tv3TSA0dKVaQ33I/K5t+xYVuQdbBCqkOqJVT69uAV9luxxDOKi6dFsKjRj5OmdcKDHK9Buu/1wMnYUqgrAFD3pMQyTgGEjFIGbBmVBRQ6V8am43BFuQINntJgK9FZAZGGbGvJNQsoDhaVR6AgaimmoXLqUKys36pc1mfPJnoGzQnR97qvAPFgUe9OkcERT+C7EjrIaI7qCqOSE4g6yXjscNHYo84ijuppBAqsx3IdRIyC1XXMhBP0SmhvbkCbn1eq2JByNCLlbjPJvUAth6Na6iFPkb/LM3wsEOSrthIhKmWGKptsvsZha9o9760xJCWyjeoRBAqJrqblCrV62aLeFlx74SIEWBNDlWYM2TqRLVRx1twOvOW8eaZ21Dch7ftbF5XRUWb7sH7dzV3wBkMojWxGau2vMHbbdSj97r2orvgWPLkdZlxGgRhcdAjon9bnl3YYoqLTw2kYtPoito5k8Mb/fRydDR58bsZyTH/k87AViaJ+H2yMmcuzLsdNnW9BzDUJr51DopsYBbyNCPtJ0xlEDuUZTeZSTxmmaJuMTkAgby2D1KuqTIAiz6/YT+fJ0Cyjfi4vo99ZjMA6lPtQ3kHdcPqteiWe+fuDf6dXAYlASll7nW+Jvlc5lKVXPuVQRb+THDxbkx9SUXhPHlr0V95ckJHi31uGU9iwbR9ypTKmT+3BvK4I2p12jMcG4fQEEKYi1v3Yn0qG7mtTXwwrdxCcyhUsmtKGo7ubzZqaZtMlizXICVBZtd7mtv5xjIyPoaetBZPaIqbLUF2npnvaMIvDS9g9m+jOYhfqCleex7hYAtfweB4jDE+ndDbClYuZeva1TCJr1f15/rM3+d+QyJ2WoZ1M1FtS2XU3ijd+EOHxNfyOz1Aj8DpKGPIfhabXfxHuSUv4XNryUrWt9uRbKspLFixyUl8W30xaspWxnUr1xp9twUbG1W8/oxF9OwvwtjDW9hWwbXcFmwY0UmEMxzfk8MP3X2qWi3O5PKb7WfM/4sUaiqkYAcD5FEhILEBQ5J8v1FdcktE6nA4zKzCTy5rvgv4AeiZPZsVL3fhilFjf1EVAI68vQ9c1lf/QfazrScRM9N76W2I1kcApHh+rhxdeP59eJiXhufxff+/v60NzUzN8ZElSD5MUVBbN9CCom63uB+VB6wsCK5h72jvr/gIbgVcoJFYhmm1Mp34JTS7T4j7pDA3GjlQmjc4OxvPks2NjaYJvGA38bf0uplgU3UfCe2mndtaLjezBKr0+JwTzqnbymCL/LZl5J9+8awO+dudmZHxdKOoZymk0Vkfwzgvn4i1nagWyGjxkMeQavIbuWH+O+j3rnz1v0ehNPnPZ7jVM3EzXJjBk2GaJYgXBgA8RnxsZsqOhRBaTmjQBjM+tbkkB19+sKBeTQtmmfWMryG66BYWbP4VwfjdKDKU8fAatRZJwMmS//Btwz7iIzK1S39/kAHt7aTOLuq4z/qpphAPuWbURj6wbQLhxEoaHtuPcxcfi9u178cDjm+BJF5ANOLB0/gJ88OLZ6GjQAq+8RDGHMmP3HMMXzWvQqlaK5WWsetWhKvIw/CgVikimUyamlWcps5Jl0/5oGx7aGsOyfUmMMMieGvXgn06YghN6Ggw4aKiwwhdlyK35GH+aH3hu0bnqpqvnJerTrWsaMm28fQ370iV84+ZHcP2TSQzUAqSaZcx2xvHhC+fh4lPmmlmTanDTp1HVCAkNZ6Z/sYlg//FWRxZwKSRSfkZ5ECsZpu9UZj2TgFSJMotV6b1CIoGfGNjzFSmhhiSLLYjBjJBRXPO5G7Bq3I9OhovnzW1EPpvBaKZE7PNh6cwGXDLHC5c2dbaTkenZDPjZTWiid3WofuEi5qfn1XPpGZU/UlsIvMXGrJzP37qoZtXeEg/Dp+rwGiSX/wqVgc0MPezwtvYgcNxlqHWdwuDPgSBbxIRkbA/JSxosRBL16ErSKCdzy4pd+OCPl2Mo3AMvPXdnOk4QGcNxC6diRsCP8bGd+OirzkFDxEcPVzJAoC4yra6s6eZmkqlmjRpjrIcJltCEzCQuGWihkEWWipKr0FMTMD59TxzL9+fg9iRRJB3Xf8H4KN7/yhPxptNmwmV/+no6ZHB6lZFZXVhiHRKLUeg7nWMZpliIFpPRcnJ8gbNSoNdjzOwL4ceP7cXXHunDNWfNxfDIfjyxm+zCG8J5R03FhUum83m1FB7LQI+ujlht3ONiGTy6lbEvy8P/qcg4VDZr7IDeK1diAZ/qUDkWa/9RnSPjOSwhKBomw+eO58rYO57Dw2t3YJCAdMtj2zFSa4HDE0WQIUu1lke4txPfvnQWFjYQ9lV9JiGX5SN5+KfbgGC9Nl+YWGxQ+SN1lSuRfXD4JyBXm1qT01R+qx3/puQAk6wfdVAVe9Jf9adRX1B97LE0QoMETfL4AGN6SYOFSq5cGmyijtqv04m9yTJue3A9HhisoJNGHZ0cwJa4HY+vSiJnG8NnLjkG580I1/VSEMDKUMWwrY2okdXwev2jg58pVHHxPAf5uNnIxu3BQGwM//zTdVi7ZxzN9iLSjqiZz+DP7MJ/XD4XZ2ldTXppVbO8kTyvRH/rkHFZh76z7ievZeUyLMXU5zUZE8+1kVmINtoJAGM0jF/+YTW+8cQgWZILLoZTaYYDxVoOS0JJfPmNZ2FmMIahu/4XvrU/QaQ8jLw9gGTbCWg6/1/gmPlKc/1nE6ucCk1UfqtuBAh6lSiHovLKu4ppyPNa3z0fSTKcSwiI/F6E+NyqEzXLZx8ZwHfueBLfXpLH6aO/gXPTzSwYFdkDxE66FuGT/hUu90zk+XeVrErLCzlKrDMNTDkCNiuwFtNSjkjJbTE9q+fJek5r/oi1hsjhPP+LLoaJ1oM21Yt2sTPeQjkp/l0x4aY21mTdUr+q1Cs9hvUkL+0w5BliqD2Nv1TM43P3b8E3bl+BkpuNZ3MjWh7Hm06ejKsuPBYtGsdwBCVdquDB9btw96Z9GC06MLsjgqWzuxBKx1AsF54aMGXRc3ln6xBAWHMy9LeeQR7aOld/S/S9jKfm9tKz0m/yKLmiphtPMzG/ct8efHnZHuoDiWaljHyNoEFtmBfO4XPXnI3eu94P945fQHnEPDqQceURrcTgsHcj9457EAg2Uk38BCIrNKocUKuncyoql+ZCiEWIVUj0uUBNRiS2IS8ssLBA8dnkYJXTM8szCxDDfGY360KsSoanZ/f7AwY8iok+2H50KZyxTWY0qXpMKjwC+XHEF7wRocu+iJwzgkBNUwardAxuePnuhZqsyiqw0DOK3elvjbPp6Oj4I0CwwlXVj0Dz4FCsQkdWL0ndETxtfuKrL7SEfz35uwKLgx9F4y+Eoumq0jmk4fzEJ0MifYVby8MfwUY6kBQzNEdUj6hsBuHUbGZYcIrK5mPcLwOSUcgLi7IKJAwAsNwyDA3ukjLpkDGKVeg3AgodRkgNywTE9cM53L56FxIjcSyc0mSYz2jJjo19MazeMY4gDff0oycjtXMNzjl+Hk4O7kTypveiZXgjtF9OzQvEg20ILH4Liie+h+wgjUCkBR7eV3uPaqUwnmWeQeWR5xQgqKvVmgUp47G8qNiFWIX+NqMW/wJYyAB1PdWD6kS/laGJsej3VlsWC3kMJgtodOXgX/YZ1FZdz5AqWa/ragmj4dnwvex9CCy4lPRZQ87ZDlXG5o76kPQX2soWeFtgr3IpFHnmWqBWeVUXqh8BnulV0mcahVp/d+DVkgmw+JsQPZZpCNMWJuCof87D8p1HSgRGuq4ZgmSqU+s21EfrKWOv/Sw0+EliGb8VdsgIdehveeynQIEixdNzCFxkWNRc1Oi1PvbrFfjVhjzcLtF05V1qePUpk7A/68YTjzxpNuDJeNrofUO4ZFEEn3jlfDRVnKi6RumN+V0sTmVOIBiZBHdtEhz+MjL5HEoyNEo+kyM7qSJEwHF66qGTwEAUW2WSyIgUmgjwxCRURgGAmIUA5eCY3rQFfydA0HPovdX1LGZheWHrb3lpfW91JWs0w0O7h/H+63fh7Ol+LPFsg6uSwLi3E2t22dDdGWXN23HeiTMwq4VhG7mTGTVpe+FOQWURiFmgJlH+QmW1wODZxApLTK6H4ZGGoBloMdb2tC5qceOXihwmWOgnMsAD8Y8RvasnUGw1xtRVGgv1vkIP4KS3tZsJOfTACpRYQaKQWgRGVeUyKZUjGxpoJy5PrQg7vVDN7kfBLlKq9SGKKGr3KN5Tk9fFOdQHoqIbMz0sJKnXggVIT6uCuqt0QX1ST1bKWKR0MgoBhLyWFFEGJ29kjImfa4EanwYn8Zc5XkJXiPCSg6kk/vlnj+CO/QFE7RU4S2UUbBE4MmP48Kl2XLr0OCRInir5LEL2Mvy8lsnLkMoLXNwuH2m8C8kEqb+P9eANm5XBS+WS6RXSOp5iDXqVN1UZBXQCDL2XAcvzi4HoCU2Zh0fRFA0hy3odLZbRGCINZ4HtrN4a/xlODyJP1lMuuRBy2p5iErqeQMG6j0DEyg9ILQWcXoVoTgc81Jt3/mIdbtmcY6iRQMzdzIsX0e7N4+rLT8cPf/4gWhoi+NbVx2BGkG1MoHA5tJbD8xUqAplJlYxUg5NKDOkSsSG0t3RBE/2ddupwuYhE3ygauqcd+A1rQuzBrmUFtEaIV2MA4crtRvLR/0Vyy5MIZfrI2GwozzwPwdPeDlt4Op+R+n9Y+vZ/I4fPLIQLEjPC68AlTMvoPWtAG9FUs3KtVPgglZyVzkr2UwG6w154NZOGYUHdOnmof++ISoWNa4Ug/Dc7hEqpAJuL3tLdwk/ptYlU6kVRv0odOFT2+g5WL4aoqnXIU+mQp5ZhiM7Lg4m+ioZrgRMlbMuxQT5GBu6WJuQqDsRjRTQHghhxuPHLlfuQTsQRT2YwMBbDxSfOwplT29AYDMNFw5bh6aipi4diUlsHsRaVQ2GPdW95Shm+QEy/s4xXRq1wSH8L7HQUCVC2fIy4TwbQ0AE09uDrNz+C36wcQMrXQtpN1lLK4VULZ+CK02bAkxhEqOZE0NuEbOAAGPGeAiCFWxZ4iq2oDBLdT4fT6YLHUYGboFJ1kWlUiljZN469RQeO3/hZdG78AeypcTanHaneC+G64CPwdC2is3DBx7Z93mDB6jLjU+zDfEO2VW7C4FAZ7d1hkx+ym+XzgAGys2hTCG6nRq7k4KyqS7uuT3JD7nIS8Rvfg+CGH7LeNYjaaByjVAcy3acj+LqvoBSeVe+ReonI4YGFfmEO/sMaqg+osZmx/79ftRf9qTyaIm4sPWYmm8yG675/N9bnArB5Paz8KqKs3PecPwtXnaEhs1RIXiZwpNmYBkZVCsjueQLJm/8TTYPL4LKVzF6f/c1HofWi98I941IyH3ogPYZsSg13hJH+4OqVIYhJWPkI0Xh5Vh0CCiUI9Xk8No5YvoqfrR/Edx/ah0S6ilZ603PmhLFw9iT8/IFd2BanlydzyBcq6O2I4LOvW4STJzeaKdLxeAIRelkrCflMUZl0qCwyVN1fhqrPZLRWma3EnliPvpcIQKr0tuRHKPBcJy1nRX8aH/vpw8gEFKaUYCuTrZDBdfjSeOsZ03HaJDK7QgrVYAgNvIxAwmIqVkim60qsexugM+9ZJr5oRquDrOiJvBdrHnoY/+r8GfDE91F2BFBwRmikDvgKMWTb58Hzys+h2nW6Gen5fJtTLoaBHdzU4dSeNSjGV6PmdSDUewY8jbOQt4nt2eAsEFCyKfijEZT4TDa2hZYLFJPU6u7OGsvy4NdQvvcbCJXHyKQ9ZFl2sg6GocddDu/S/0DC201beOnIYYGF+QF/pgbdNxLDqh17MUrEHczbcc/KMTMzseqzI5CJ4aI5vWaa8e837Ea0VkDC04k06eip7Tl88XWLMb09aCpYu3IfSdGWgoH0DuR/8XYE9j6MksOLrFMDZ2oIpvcjNuWVaH79N0kk2qlQmt1IT04O4uRxJMUyMoGB3j+V9DpgDBaAWPNLNM1ZO6z/eNkuPL59KxYsmgEvFWxLXwl37xrH3A4nZjYHsWzTKIq5EtK2BrPuxifOasKbz53Pp1O+hEpPRhGLj8FHANL0em1noHtaRqlXlUeZ/Z6enqc+t9iH4nIr/6ByWt8/JUrkkvUorBzMB/GxW7bjd0/sRdCWNvM4Su4qzj5hCq45thftowMMdxxI+gPQug4KOwRKOiR6dgGbBRo6xDxUvipfC3yWLHWkxVXBW/77t1gVORnfOno1zljxDpRyBRQcIQQrowwZqsid8kF4zv14feShYavPKPdfEip3cuVtyD9wHZrGHoOjQGC1+cg1ikgtfBMC574dqQ13o7ryp4ikd6Pq9CHXdSxqL/8sGhqPgq3oRMlpR47ht59ht51hY2F0E8rxbXD7qV/dxyEfmk7uwdBKPTd/06M+/1ieGyz4qdl6z0y8Z6PqNM2nJgWWbOgfx/u+/yA2J0V5aWZ88ELRhjlT/Jg/Yxp+u2wvRorDeN2xPej0+PHdRzeTVdBz0jBnRO34l0tPwhlzuuFmA2vcwmGFIVbJDS2oGyVb1nDBEpVek5/yu+5B/taPIdT/JBzij3yE8c4lCJ33PqTbzkY8U0OTuwa3z0sP4mNsXB9n8edEt7VurTOVV9DdVTMKfDSdXLRYhwBAYwcUclgJMgskUtk8Shkt/qoFb9xmSnhzUxDlSglf+P1afG15zNBcXzFO5QvgmBlduOa8ubjz3sfw+/V9SLr9Ji9x2aIuXHn6YkSdJbIElzFGeW6J7mN15x08WMoyfoGYyiP2INF7Gao10OpPQOKAKKzRN9qBTLVRZUxXsDswmtFaoEXUSkXkRvsQYqVo6naBbaJ5IyjXwxqVT6xFgGCFIxbj0P2VUNX3ukfAE8Sa4Ry+uXwzwlPacMejOwlUEVzU5sDJUypo9VVwbFcEDZ0dZqOmCo1bLXE4ga3adeyBz8J313WwO1qoR0GEShuRc7mRbT4W7o4pqG193Kw6polkqh/VRDrogv/NK5Fv6SQIJMm4wjQXgp++fY46fKnJc4KFPtTEE3kkdQWWSfPu3z6Ir97+BCvBicmtDXhkQz+GS14USQVrjOc0KjBQ2I73X34RdmzahsXH9WLpjB5EeY2a244kL1XJF9Do81BJ1I9PoUGpBE93Lx26GKOkEmrlpJqSR2yasRyV1+1Em4OxL78vkC5Xee0ilbpayMLv1vgDejYFl7y3okkzOFixJOP2Yl5zHoT49e5Ly+MZOOLttPiLDETPa7bp42G2wTdGw2fh97pioVhCIplEQ7iRBuwzXlTAoRyAm8bj9/kJTC6MZzPIMFxy1rLwmkFfATzYV8OVP3oUjdUYhn09Zjpxa2YnUmUv3veK4/D+03vqz6+D/2jD40pR61PQQ/sFCPVkqozOGq6t9xqaLCBUQlWvMlSVS2CirkCpgp57//79T/XMPJeiW1qjMQ3SFDENjf4bGhlFnvfWFgcBf50tOV28v4NASYdgr9YTuxLrVWWw6lo5HOVPVBYdWrsyFPHiwR0DuOPe9bi0NYZjcw+iFN8ItyuFVMfpCJ98FRFlJpswxOPAOqZ0Qmb/FwM3hy56LFtuGLWVX0J6zW8YhgzR+ENw9pwN71kfQGpsM9L3fACtqd1kHWTFZAY5TwyF+W9G5Lyvokjd9ph1OEJsN4Vp1I96P/RLXg4pDNEJd63fjg99/34MBaYgz8Y9rseJU+ZOwbL7V2AgLc9SRVfEjve95iQsnd5lhk3vHRvApLZekxWvaEFB3mqQtLeru7NueXLzljIeTn0ydtaq2GvHc/i37/4Bm+h9FN9qLQKyXvzrqxbjzUumwFUiXSbA8QcsQx4VZ6MBKvIPqpW4wAEvxGdQbVjMQgamQwqcUncilTsS8MBPY68RcEoOMgcNyCKIPrGx3+wPcuzsLsyb1IEIoctPZRmJjcFDY5UhyIBlGGIYoVCQwJNH1ROFg2zIZZLBbty8aRg/X7Yd07rb8OsHNsJOql9w+JGr+fDqOX58/NLFCJncDz13UVsF5s0aoX5/EJFw0CTlBQIqs4BJonsrrBBoiEGoS09iQIP1n06n+Mw07mCY7dOPaGOTKaOA4rnAoo5UPOpVJT7Ff2sYHhnQ8AeyhwiyuawJMZRHcbvqft4AAK+t8ilHI2Cud0NGTd1rlzXtqqZyioHo9pkiDZ/6kn/iGwg+8EG2J5/d0Q5HKQCPawi7vXPRdc3PUWjoNWrkPzDWwiaAep4iyNc8I0mdKRqtMYfG7TKggzNbQGV0BSrptQy3WVfRk+EItiJBcJLjCVEnynQEZUccnlIIthe4UO7fihAsZLUiS6wQVTBrWxWuv5dt6sOP/rAXKwZK8IWqOHlBIzzFLH7/5DD2ox2hxF7MDeTxhfe+yvRvazOeYXqWpuZWQ4VFJaUUGksvJdF1B0lvFQf/Jap/SELvXaQSvvOnd+PuLVnenwbI5q44Uog7OzCzsg83vvdcNNDbZGp+hko1hCsJFEhrn2I0B55Xg5os3LQMxJSZ701Z+Wq6IDUYqJxDlgaxfLCEj/1yDYZSWfh0vWqAilbA5PYS/u3CeTingaoTCMMX1pwBc8k/Ek3rIacg96FS0vDBWPfXa/vw/360jB7Vjo7uLswm7Q7SUznjw7jk1LnojvgNxbcbiqteC5ZJSnqABejVMkAd+ltgUaEFj2c0UI2PUkgh6HUTwMPYPJTEV+/ZhEf7qQNOP86ZXMH7z5+Lo3tbhZ2M+59fOw0NaVi46yl2JlDURDqVQd3CytkIuKQfOhQGKUTyB4IYHc+atU4bgm4CIpmi1sPMlHDdsnHc9+gq/PS0Qcyix/fm+1Fyah1ShgGVPMa7zkbTG76HorfLTL/WbNoyy12voQk5UkLA1hi9ukiR5Jlr9Ew3PLgCb7urD0EHvVXFDrdNeyGkMT0awmXnHA1/NY1pHY3obW5AlXF3G19lfVr/QAupyGtJGeTFpLDyFDI+/S3PIq/xgqVSQ5EeceVIGp/+6R+wcV8SVWfArPrTgxSWXnAalj2+A2dN8+Ejl55AxSkgDw+c9O5iDPLyJonGQ39b76XkKqtlgJIivUqaBu1IFWBP5xlW+bAybcdHfr0cSa3crICmRl9Eo2x15/Ghy47DRUd1M+xKmfq0wMi6nsTBys65PGRHFfiqSdhKZYZ0UewpuHD9Ezuwe+d+BJ1VLJnZjqWLpiBUSRKs7CyLxqPWxSrrwe+t59Hz6TCf6b5kPtU866hUQMrVjJXjFXzhZtJqZxABhkFiWAXG6FHG3F++cjHOmvHcOYtnE93HWnlLoY3aXGGI8jXSCX0udqXwQ+2vcwUe6h5Nxkj3qxn42qaQ79kJIknkGSrmSPPv2pbAQ7vIvEb3Y1FDGi9rGcFMxyCZQx72KSfBPel4lGwRFkAzaMUebXQYAosJOZJiK7OFqcZUPsWIMA1EjcT96/vw3h88AQ8NUmsoxumJysVRnNLjwheuvADTgl5jGKKh2v1qdFRdf2EEw/U9DqQIor1SCo391yg9/S1lEdtQ//7hiBRSCqz1JdPjI/CRWQQizWQOwP/e8yg2x21IZr0Y2bsTe7Meenovzp1swxffvAQNjE3y2jLQXEixNstOo9I15QmVUJM3lrFJoZVsE2CYXgoamJMeM0fKX2P5tXVdLdSEuCeM7929Hmv2DLAqilgyuQ3XLj0e0WocidEdBJVGBEMN5vlVFwJQlV/30DwWWb2ShSxQndGbtyybGIyZ2COg0jl1UdkPJ3En0aWV2SkXshhMFLAl48JHv3sn+otukRqUqg4Txkx2Z/DdD7wSk3wOw1osUV38OVE9qq2VJ9Gr5k8c7BwEGAIH1bN0QBOz9Cp2YbZgZN0MJnOoFHLoCpGZZPZidOd6pJJZJAMz8e2NdtyyQ0PAiziuuYSPvuEULOqq9y4JGOqjGSgECyOHjnMTcghiy7OF3UrWsaELNgce2LAPty1fj92jSfi62jGzqxPZdIWK4sKpc5px3uQg8uPjNEJSzCDpo58Ul8rtIOTkc5pQFEdjU7TuLUg7JQdTUBmlvM7Bm/T+JbEAQgYm5dM15LUcjIeLuQyqpLmjZAyPxXO4e90g9m4fJQsAwt4yFkxpQkfUjxa/FydPa0S0kib99sET0IK39OoMZUp50d8ycnyvXcIUZ0vBBRgKpTSy0U+jqZEJxHleqVpAV2sUDaEokmNZZMeGGZZkkGUZHTUXJndMYugRQNZOoB0bRzw2ZhbKUT2o7BJ1Z/ImCDCe9bI8fED6RA0HEnCTiVD1ZZr13gYrgarImcYrEGFbVXjIIvSvSdLW4eap+tKrwFm5i3QmhUQmT3Cs8lmANrZRoKEJIwxNntwbw8o+3sPhxImTXTippxHJ4T6TQ9H0fYU6Mnari9NiG7q+xPpbLEbtIwah0EMhiJ63WCwgGgnXwWQsBUZSsLmdGElk0BQOwcPwZzytmatZtDe2Eg32Y/zn74Nv38NwVcdQrZER8Xwl2vvO/jxOuWMOJrW14qevjGB6ZzMvpucmg2K9lFg/qo/6lgmmBlW0CTkCYisxDtFwbG3g+7Gf34ufrBhG2d0KZ5V0nQpoz4/izKNC+OSbTkNHwOyJZdTTzHmgcsiY6gmq+m5OEgGDlFT0U+91nhRKxqeklhRKYYo896GIrmXFtlJEKX+S16h4+XfAj6C7ipEc8N0/bMIv71mNi89ehCcGbdjbF+f948h5m4zX7Cj24UvXnIH54aIZCuwhWPi9BAbq1LjyK1RsPz9TWeXx9Dwqo+4voJKIEYkhSaw5AjICPZOeTyBjhV3WeRLVgUBSzyHPq2fRdfUbnWexGhllKBRgHRMcaItm60W2jZjTYKIED6/dHnKYDWjMTuUCEe1QRkPKFXMYGx8z9SPDVpkPNmzVna6ve+p+6h3RPXW+Dp2r8quNtCyfzlH7qh5Ufh0qt8XC1IYCD11bz6xr6fyGSBBFXZOMMxptxL7hMQSCAf7Ww4qoIpngNT0uuOls+kdSaPbZ0OApEJhc+NmWDHor63DSA29ELZWjvrUimN2LGsPhIkPMsSVvxJ5570RPZwRdriE+mMCizmYn5MUVOi4lOEnD6T0+eeuj+M4fdsLp6oDb5sG4JwtvehyXLmzDBy9czMahx7KTRlOh5OAsZdRhMQYplpRSCmmt6ajPLGMQ3ZSRyAgPnsYrkdIdrNwCGoUAUkopqt5LOaWwUu5EKgMP3UhT2MX41U6j8mN3qoRV2/vw1ds3YTBTYexK78jCeulpGgqjuPaSs5BP9ePVpy4AxvpYhkbYghEUWP5MchQ+b9AYlAVyMh7d65kLnghMZBiW8ahs+l5GKkDQswkUVA/PFP1WQ61Vf6Lq+p1Vd/qNmEUmk8RYkczG7cd//uBOrN6fQcGtNSoIcOUUXrkwivddciIKg1oWDfA0tqGRdaNNe5UYVDl0Hxm+2kNiGbVATs+kcutvjakQuOl8lUWf6VWJaLWT2k7lk0PQdwe3s55B7ax2MwAlFkZArbIMyZE+dLQ1oZzXSNASAo0KPenxy07ERzIEahdcpe0Y/d0n4B58DL7SONz83UjzUoSXnIvS9sdQHN2MAMhkvR1wnnQNQgsuYRn8fBYXDyV0eckJ8vBXEVuSGhSqKCq2I0ulu21zHx5cu5Oey4Fubw3HLJqFo6e0I4wsgaKCTMmJVIZKVqxPR5YyWfTUEhmRFFKGpO/kdaVcUkZJkIZULpXppZ+etWcBheXNpIQyNH1uvbdedU/lGkq8nhKyeXpWn9eNaNBLSs9wgVR7/XABtz++BRsHtT2cHU1BH45bNAW3/v5hbE4G8Nl/mo9TW33IkyLbwlGzK1d+vI/e0G2eReXQvS0DsQzNKqvibwGIQEVlEgAKZGSEelb9resY4z8IAK33Ej2P6kbGqrpqIRPTVPb98TT+66bHsGMgg5bp07F87Q7kKwLqGipVLzxlG9rKI/jU1WdjfgfDsZL2OVESk/fNkX14WBcEWN1L95RY99b9rHoWkOg51Eb6XnWqQ8ChsukzPb/qW+8thxAMhggUIQOQ6VTafK/h5fp+XG3t0D4nmlDlgL2hDTc+tAW3rOzH9vEqvOE2XHc8mVrndOyLxXH5xg9j8t7fkM221FMNZEourUIdnoTvzfshPnB7AlcdE8L/u3gumqIRpKijUZAtOup7q/oVipF9TciLL7ZaJVMbLrjw+Zsfxw2P7EHBxUbQF5UsTp8axMdffSpmtWrwCY2THtrJxtJwXg2CshRfSiLWoFcBgj63lEygIcORp8rnUqgwPs2TncRzpLHhIDojAdLpCvJUPIuJyPiktPLOFqMQVZfx6Zr6TPeTAsuTGY+uZfydda+oY8uOUVz1m1UYTvjQUB1C67RGnDFjLlrCDKRcNrx84WQ0E0YK2SJGU2UEfF5E6OlGx2PmXgcbuUT30iGxEnW6j4BNRmeFFzJGGb6MTfWh73Q961oHX1OGofUm5Rlr+QISY8OIF4qIexvxrXs2ITY4Ai/L2jO1x/QK3Hb/JhTJlCL2DN5z4XxccuIcVHNZZFNZhP0+hCJkageur7IefC/VmYaVq2x6L1FbCTQEDmonna9Dv1U9q9wCPzEIvbekWGIZh5PwBtzwNrDO+V+JVhwbicHjd7D8Afzk1iexsT+DTLmInt4mNHd045a71yPaEMSFR7fjy3dsQ4ghyg1n9GPW8o/BlifIaGAZa6TgiqL0so8icdSbUSPw9rBtJuT/Xsw4i/u2D+Ld33oIQ+42fYRwddzEzCM1Pz6+dDLesqQD5dwYKmZ6sx8uenLHQWBhKaYOGZD1qs9lTDJ2Pw398Vge1/3wLuyxdyNlZ0xfjqMlvxtXLV2Il0+j10hnjFc2xn/A2+k6FlDoc+ueMkYpvV51CFys1zBZxKfu3odvrB7EbJcTFx3bil+t3MZ43oOKm5S4GkEzn/GyRS1476tPYznKpMWjiDZG61OvD9z3YLGeUVl+lc0KVQRa8uIyRBmVeoE0+lHAp3P0uYBFzyWxyi8Rn1PWRrMZNQM3QxD97boBXPeTB5FxB9kCbpPIdJYyOKrJhteeORvLHt2G6R3N+KeTJmFKowtOlldrTmruo8YVWKW2yitRnVirOwm4VWarrDpP7wUKOl/f6XzlZvR8KruA8I9yTMRM7elRJSMdHyUL9DZh+ZY9WLd3hMBjw/8uH8dYVgCpbmEynRqBtBjDVZeci+88uB+vm5XHvWybh4tz4LPnscS2AWfP78axM3tw+qwG5P2t5LF2NFcKRLk8qq7Qn7THhPz1xfHxj77/460NpOEhF7Zu3oJ8NmViYO1Bde1JzbjqzKMR9THUIPV0eRsQ9JAGk+bKcJ95SJlksBIpnIzZOrRo7Ufvi2HbSAFuKkGwmoSbbCXnbMT6wSLetLiVv6lTX/1WrzIwGaaurb91bSmzrqdz9Lc+l0iZrBClzOucNb2b9HwcnuwAnBE3btuVhK/WguZiBjlPAIUSmUIph3mdUUxuZPwdilApyU5YzoMN2hJ9JuORCAQk8sx6r3KoTAI0lU/eW68qm4xNTETn/bHCE5DMYQEugc7uxF6C1oMrNpjNgDVsWYlksTm/18drRXDL2hSW78+iI1zDwpm9BG5BhLL/fwxEEv0tQxdgCyhUXjEIhU8CPZXPYm8WOOscldkKo/QcOkehkl5NffM2ZnEfgsHuRAWv/sxN+Mm2DLYkK5hKoNxDYKqlx+GlDuUdZCdkRQ3VHK44bR5mt3ux9OjJeMfSo3H+5ApmtwCzZs/EcfOn47QZAYZa1KVyEv6adv12oeRi/fJef5r5mZC/tthqBQbDZAkxKsCvV+zFrx7agWzBifaIB68/pQ1nzO5BmEpOEzIxpaNWj0drbFQZrKi2FNAycIu+6lXGK0WUsmok4JgnjC/d8CDu3ZpAwd0IV3Ec88J5fOhNS3HCpNYDRXpaZITWIdH1deieOizAsA4ZowEuhiNaTFehhZPeb9XOYVy/cj/uWbMbecW5PLe3NYK3vOIUnDqjGSEbf6tr0zg1Ka5Cj541fppGqlvTxhNZOrnMCBojXj5XCIkKaX28j9cJYEfKj8baOBpcbgwUqNwkEd2eKpL7qfDtZFDIIRUbQLRzCvJwwUFv6YFmbDLk02Iqggz+qFZlHTtt2JlI4frlu7Fx7WYyHS9mzJuDPWMF3Ll8J0pshCWTPfj8FSehN0K4sbnNaEWtDFVUmdVGvKKuOjIWR8BZQ3PQhnQthPEYQaM5jEo+hxzBIM/XaEsbRhJpdEdsyMXHMF72whVtRyqRQXeLj2AzjFBAmyh7MTwwhI7OLtOjwTgVcLvw6I4BXPPNe7HXP1XZcnRUR3Hy0VMwpS2M8V074CnnsGT+DJy6aCaCLs3FUehF8GdBzVAS/aNuToJllWCpAVkqvw65gfreJrrfAVYzIf9nYqPh1/Yns/jk9X/ALVtzKPrb4asWie5UpkIF15zYhmtOnwlnIQ2nxw8HvY2HSuIju5BmynhlqAIGvRedVRwszyRPJOAQJRdLqAo0/EEaXgUOMhQpgo/GaadBRzo7DhTp0EX3s7ypBSjmbykiWQXsHjMa8rpfP4lbV40i5HeiO2zD3nIbKv0b8PKjfPjYWy5As18xscY50GNSQ+XR7enNKCz/MbIr7oC7MIpSgLH+8Zei6dj3IW8fhD0VY7kXotQRQWG8jAY3aXkAyJcdcGcLKPP5frBhGwY27sH8qdPQ3t6Ix9fuRKZUwPSeDpw4bzJ6g1rt48DOWhr9yXdVGk9NU5erTtpP2YCszkjxlGS5gkjABZo77AQcci8U5Yk1MnVgDarL/xvlfRtQ8DTBOe0kRBe9CvamRUgSmsp9m9DY3g64/IiNjqNQriFAtuj1OJCJ7UegYzoGYmmEbQU4yxk6dS+BjGEny1UqlRFuDiJXKmIwNoo2XsdTIzCzrrS93e5kHj+8cy1W7xkyBr6w3Y03vOJUsp8g3Gxj7T2hofLG+A+014S89MRGI6vFimV89oYHcP2KERQCLfBUsyYKThbceM+ZHXjfyxZSLamtRH7N4KSNUkvqg3UEDqK68uoCBAGE3ovO6nMl+AQkZon31lYCxygafW7EYoNobmnHKBUtHG1EPhYzVNkUSsb+ApVKk4E8PFy1IlKFEn724Bbc+PgA9sQrZE0OnH9cD15/+mxMZoilFZ/kuTQZTl6sxPAk88t3I7LpJ6h4GZ7Ya/CmxvhKg11wCcqlAMLbbyENT8Kx4EJ8238Vrt9ox/zmTszscOP3jzyErLMdx0+bj2MWN+PHtzyKrSO8hxaRrch3Knyq4j8vmY7LTpgHN41Qy/sX7VrlQMsQ1gcYyekar2o4DoWsQmUQB9JnSlPKEEtPfh/V330IvoomoxH4bBqFSrBvmIzsSW9Dacar8PBII1au38Z2KaK7KYgz5nVhYU+UTj1HJmPHZDKOdDyGoNeFOME9FIliPJUxO8iPjexHA0He6w2imKsaJ+LkNXJ8pDApgEuzLLU0P8G5zNBErOAAhKuwFIVfB55hAitesmKrlMpUwfouyqsGUrhlVZ+hvO2tXkxvYCyfH8eZC2ais4lGQ4DQ9nPJRBzZotZAqE9/FjjIy+vVSmgqISbwUO+AvlMcPNrXhwiBQcN1BSaKkzUjM50YR7C52SQD1aNwcOb9sMVMExZ9ZShEqq4xkST6/Cgh90YlJq1VXz09s0IsQ4UJkHmdz/IGbv0X4KHvoOBtJs13wFsdwaizGZFjr0Rh373wD2yGO6+l4QcRO+1LuHr9NNw25sAJLQWcPq0DNzzeh2F7Dh86bx5uvHctdpUiZvKXt5Lmb7Tehgf/eloU71p6PPwFhj5aMIXg6+G9XVpukO/pj3nU8xz1UZ0CDn6nhCiNsqREM88or7+BYPFheIo7UdYEK17fXiwi27wYzou/jnffWsZdu/ai5g0xDNJUK4ZXpSRef/ZUhHNxXNv0OGqPfh+etg4MHfVW3FeYZa5z+vRuTI1qewAbVm/dhb3ZKgbIeL75m0eRLjKgsGtfV+DEbic++U8nYmZzCAVe3COwN6WuYwWxtv63+UNvJuSlKGZuiMN4VHojmxffu3slvnXPVoxBU6hLjCFJcwsJnD+nAR9+7elo1ybC9JC1mvw2L0AtqNJbjtPglUdobmqF0+GCdupSn7ySfUruiWWILehvAYiSZ2Il+k45DwGEwEOJt2eOfvyrCQ21WqmiSKPWwiaOsbXIbX8YlRy9ZuN0EgN61dv/G42DjwtXkAk0obTgCny7eh6+v6aMZN7BkKMFC6cE8bs7n0Q61IlPn9fOOgnjsa2jWLOtH5VyEa1BJy5bugQXHNVqwicLaA+FTcnewDDRVi2QZQSQ4e88BDpnYhfya38MN8MN7Qtai4RRHSeQdV2Eq1fNwPDuIWS9LXyqCqouG1KlPN5zehhXR59E1wOfwdbpH8Lb9p2IHYO78a4zF2DTUAIPr1nNMKKB4VABC4/qxCtfdhz+69u3o8/WBJeGUrMwZeqMJzeCfzq2CZ96/VksW8EkKSdQ4e9PTM7CaD4bX91V//6j+3HzxjSS9jAVuIKSww9XKY05/iS+/4GL0enWtndUcPoK9ZqMxMZNDqMpFKDDFkHWJK+iYQka7q1Ep5WFV3ecAEU5DIUc6iUQk1BSUutRWlPXrcy7AOVIhCTPSyr01GQemk+nbRFFQkiiVENmcVUGDHyepAldnN4wNuwewf17yaRYLyf1hOENBfH4zkG0N/hwTHcAEc1pIPRoJSnzLOYmBB8aPOwHehcoh/qMZmaJ2EeNIQeZRo0Mo8yQRfVe/6qMcmoQ5Ud/At/jX0YtM4TC2f+Bn4TfgjtXDqMcH8OMDgf83VOwbfNOvH1xFcdv/B/cEPwgPr7KjkuWBLF/TxX395fgdo3zuiEpCXzVDGZ3+nDqCfPx498sJ7NkmV1elAn4x08O4mNvOJlhWIAVpeeq57Mm5O9L6syCKqFl+qsktSkCxm8f2YQb7l2FYVLNS2fY8erOfjRt+R1q8X4g0gHHMZfBPv1suP1RuIKtNKR6/76OkeERM+4/GBLY1BOg6s+X8YtVWDkOAYMAwhrwo4SoAEUAIxkf1wItNbOb118rKSazFQxqTQxl52smA897m4Sj2JfCFv5Z074aGnzmoXcP8lCugd+TNSgEUG6Cb3ilEq9R3xdLAYXuIKNWQKG/Di+/XzNJWHUnkt/xNlrUjx8QMLQLubuS4mcMa+wRvqp/xI6Ew4sf3f84vnTXDpY/iHA2gcXzZuLYWT1oy+zFvGkuzOyYipv3FHHH/ffipFmL8Nl7tmOQJQ1UGG7Qn0TpSl572jTEd2zFpO4WvPqi0+BVg9MZBNjOJnRiMdT9K4CdgIq/P/nzK2Xl+jB+y4fhW/1LKgYV3BZGyWlDoZpFbsFlaDjvU6gFO4ySZIs09tQAmsIt8LpDVFEqMQ0nMZJDzelCuJHMg/ZUzGSRyWURbW02wOIPBkz3oI0WoPDE7bIjRAot75nJ5ZFRkq2BdJ3MtqjFTmgkDoVGcv2SCbZ7iELoqlSwc/8ARuMpdLY0YXInmZwa7xmmLZUQpA0OjWBnLIGWaBiTOjug/hpzpkkIq+InIOEfSZ4TLJRpz1TScN/1Ybgf+gYcpJZlRwTOagzFEhXlpLcinU3DM/AwnGQYmePeB//CSxg/U4HoVbXCdCbPOD5eRGdrkL8vUMdcBISEGZqtKdoa5KSxEmIP8r0ChxyPcDhoVoqyM9zJ51OIp5JoaOwyuRJJvR+ent0o68RQ4EMShj3iTFqGUEzQpWbS0gRiRCbHUJeD1aH+3jo0Klc1PyH/qPLczEJJT8afNQbupdgW5NfeAfvodlSalFfwwPfYT1DLjiDhjsJP6utNx4CT3wac+0lUCykCA8OIMqlyqBfwRckKdNEqRhmStDa31McPlEoEkwQamxrJOhiD272IxbNwkGmEfPUuuJFEAf/98+W4ddt+DAbIOAhEUypZvOP0hXjDObPNoi0TciiiMEqNYBrigFhA8FyVyO+kByYMfPq3deiYkH80eU6w0KdmgBK9u7yRknxuakg5O47MHR9B6IlvMBiwk43aGJoEUJm0BPmOXnhX/Bbe/KgJyEuMHcZ7zoLjgk/gztRkrNk4iIb8EDqnzMLZCyejm1FxbLgfYSU5o1OwM1HEz+5ZjXtX7cFAzobusAvHHtONnQUXNj62E4VaAM6yCyV3HsGWMj5/+Yk4p/dPR35OyJ+KoEJimbwa3Wr4PwMVT0GMxPrthPxjyp/PWRwkT59GdankUOjfifzOh5ArrYOvbTr8tnYU7vwafIl1KLt88JbiqPnDWD3rnfjojvlYP1hAPNAGXyUDRyGHRncVnz21gLM2fhTOsd3YP/ut+HT8QvyyvxERs1FNATlHAPZsCq8hsAySMv9q2240VjwIVdO48oQp+MBFS+B2T1DjCZmQv4YcMlgcLDWNj6zZYKsEUHbUTAzsqTCk2H4DXHd8GBhPwl7Jw93YgZvm/Bfeu2EOysPbEOA5WWczHNUSivYg/usMO16/9R2wD65BadJi/Ff3N/GJ5V60VXahtTSAAWcP8gw7Prk0iivPOt4sCd9YpB8MKqeShr9GoDAbykzIhEzIiy2HBRZmKTfyU3UtVu0JGq4D9pqW4S+hwJBFiTR162nYst1WxrahIn6xfA+W7RtFqBhDW+9ReGv7Thyz7O0oJ/qRc4XhsntQeMVXkJ96Hh7bMswwxIOOoAMnT48gGgib/TPy7hLc1RDydocJpQMq+eH1P07IhEzI85TDA4sjIBpxUKtmUMmPEGiKtPxZZliwvvmrDsKakAmZkEMQ4P8DHPSAgy0oFTcAAAAASUVORK5CYII=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7" descr="data:image/png;base64,%20iVBORw0KGgoAAAANSUhEUgAAAQsAAACyCAYAAAEi4NrNAAAAAXNSR0IArs4c6QAAAARnQU1BAACxjwv8YQUAAAAJcEhZcwAADsMAAA7DAcdvqGQAAPwSSURBVHhe7H0FgJTl9v4z3bGddLc0IhhY2N1x1Z9xveq1UQywu+N67S4sQFGUFkS6e4HtnN2d7pnv/Z/zzg4sCAheUPHvgdmZ+eaLN855znPeVAkS7CdJxgCVbz4S2cOhbzm2t6Jued9rSdBLEVEsn/4Jmu7vQt+25yPx3fPwW/tDn85by1vkLhviSij1ZTeyzyUiEIG4x47AreUIKmpkZuTB0JKdpCLw3JwSLF5fjZMGFuPOiVW4cpgZdyw/BZpxDdvO26VwQvZNEsL336PEoAe+FCKZbDm2s0RE9pjvhLe+VNw/ZZUQSqLlOH0cbxIxEW/5tl1+Q0IU+s8JSIiamgqRfee3qcM7SSAYbPm0k9Dl8WUvt3zZLvusI1Sb9F+NRFKFgvwCdLEJNCeSdFxBpLkKgad6YOyEBejx4Dw8OXMDhKKkLiPhT+FIGNr+/wKoeneQlgTtlSi7KNJQ3CMaHuwkIpunicfmbBYBr094PF4RCoXo16SoCcVSJ5J0GjOl5dMvZZ9KpPLVkfKdtVuhv2xBhoYV0P5zDgwdD8cmjx/+UBBBernqauhXNQpMOr5EypcXFbd82oW0JGivpHHRR6Lw1gki8+654poJy0hLSGJeceS4z+XvLIqiCFdDg/h+tUts3rxZlJWViVKfT5z+8EeiuaFOREI+UXTz9vNZgnc5xT6Zb5ReIp7AiNs+wvzHz4beaEYymaR8RxAWRkR8XmRmZqZOJuFbq1QqnPTCLPQtzsdXy36mM52Ye80wtGlTuO2chCq+dyVy2X++Eco4E+VWiNs/mCW+WdMgmpubRZAsg49VV20RN741QySlNe0olFAyV9avpDj66XnC9Ug+6ZBHdL7jIzq63az3mJB4XBHKXWYR83tFycZ18tiI+yeJkKtKJiLvzu9FbYASQ+dtCoRFiM47/IlvRPexk9hKt0tCEYsXLZam2/H2b1oOClFTW9fyaQ8JUSi14fsdYsLPa0VTU5NobGxs+UUIr9crXC6X1IdoNEp5jYm8u36Q8NJh7FSyrcQOCTl0/FeUGLaiXUmC/kX2UCJUav+euFz4mutlUW7Yslm4m90tP6ZkWU09PTwmamtrZYLSMuj2t4V7p2oKBAItn3aUZIhKRYnvo7LGYkgmEqCE4YgnZyMjEcCCO48HCtrI39VqNeiBIFRFdNFHaHfKzfI4lZz8Lf2+K9l2NEnJeXjK2la+FGj+4gaQPm8TvU4Hv9+P3s8uRJOlLb4efyYq4kImLEYJ/GLpZvmZ8ol2C29tuQrwPaFDYOlnaJ44ruXILoRLpDEYFi9MLxFNpHjpyk1QcTVHY1RDqSJ+7dsFwlVbI7imj39hnggk4sLtdtN5aW2ICy/dhxE1wdU0rlWtK/UiRKdRabYc+KUgQE/uM/ZL0UwKWV9fLw+yEjbUVYkb359Lplkr6urqpMKyyPdkVETpuvLycrGVdId/T9BDqFRERWONcD3Ulc7ZDu17IzLZ787bIL9wDp+eOIe8ao1Uvm43TRXVjR75G1sJKyXnv/1tn4mmhip5vKKiQmYg6KkWXcd8Jc5+7jvy+hH5276ITMgNb8+SXzgBrtpq+ZklSE/lwkyOs4to/Vxx9DOfk6HSwVhIxDhF/hVS6xMJqr5ohCzol05xb0UmpMNtn4sm8pos4XBYouEOkgxLdBTKdhMVgkqqehGh7meiYOw0MfbzpS3Hf5vIhMRJJwL3F4royo9FTV2DmLS+Qf64N8IltnsV3HvZptpc0kKJiZrPrqUPO5XI7yD7N5xINiOhyYSh5fveyr7TRAoJbvt8CXCXSlKC1hJ+uDvFMkSXhCIJE78ozCE0DfLPuxdZHvsg7uePEJHyeSIYi4nA6vdajqYkTK+vV5WIDnd8K37aUCqWuXzCduc3IvIi4ckeZJ8TEXvQLPzBJtHuls9ajuwoaWUdfu/nIuuuhZSw7errXvy+TGhCpAAxLfuuE1QdUbUZpz32NVY1amAnjrXhqTNbfkwJs/Nd1TPRBdjtViTC9dCZU4yM5TcqJl0iEug09jt8ceMIHJLvoDupkBxvRG//W0hoNXjonMNQ4/Pj5qN7pa+gh1HyKOzwR+OwqUlbdBb52z5VR3In82XH1/z+ScL3RD/xzLRFwnrb99If1dXVS8r49bpa0tHUNS9O3T2w7UMiYiJ6b+r0FIYSukQbRa2bUJcelPnvFPtm3+L2uOlXiT7bZOnSpdIf7Ur2OhGRb28VF7w4W36+9ePlouNd00XHGz8mn0KKl9yR5h324DSxYtVq6XXrKJjKu3s2YWFElJVXiTGTOdZl9UyJ5/mB+6aYrHDd7pqCTQ8chwRdpSMSxNLu9ikoffxEYlYUapJw+KDRaOTniN+NY//7E6xOHUzuIKpIH7645ji0yc0A0QJo1XSeTM4eZMaacpF1+0yqjYSod0VF0djvRdAbFCUlJZKjMlku3bqBmPqPLVdQwbSQIOYeHOFXVteJsspyMWfq26LWHxclFFDljJkrz2HZYyLC47qIDPK2kVZktz1FXrWVW4U7HBIfzV8rqqqIa5DuDX9sgfhuZbmYvLpyB/UNEG9ZunSB8DR7RH0TuX5icyx8Disxy24TwRBTP+MNqWg+CgHTF/B7+nNa+l/3iggFfKIdEZ34TgpJIYrIuZNKcleSpCCE7rXbRAy75b9iaYVPFmnp5i1Ce/fM7Qmh10WvzSX0255nTigLxyvZt3L7x/a2DiZPuxJZvsnAr1hHa+aUDMqbMfnhEPHSt+cJ/2tDxNaqSvkzl1g8Hhcx8inlH/5LJmZn2Q7gO8q2RHS/9h3C+pQJbpN7pPFsEwag+vo6ccMHPwm3q1E+mI9x9NZlzGdi48aNorS0VNw4YZXwvjpCXqOQDkT48RRaNn9wrjy2s8hE9BvztXCFKQcVKULLknXPbOFLptLe0FArho75UJbC09OXi1AsLhWyjIhveV0qlPRVlkqCHI1TuDgul460VAeFDQq94kqqunYlmu9Fn/uWPHQyqBxht1mh1WpBZod1lXU4sX8hov4gKFjGaYcUSLse1bMD9Kok7I4MBCkii3ibZUug0JugN1pREldBeDfA1usciRMEHuQu1FCr9kB1OtzxjYjTXbg+P1+0XhYp55IVstuDHwqKyGRIIE2RZE1TSFz/TkrbuWSqq6ulwpZTnHL4E7NE6IVh8rd9EdjH/yxbs6QpNjfuYIJtKeyPkwF4F74tFm6pFkV3fkwKp5BiUjWN0wovvTX5Q6K5sV6s9ex7/JEW1aS1VeKUtkEIU0fEE0kYDL8sNm7fUitE5tQM0xpJ63RxH+6duAauSASjhvbDeZ2cULVA9T4LpyRYt0gEpt4jauqrRIUnLIrG7Lqd80DJNgcWp9xWNjSifW4Ot3jK1+8lv5FZHXjxP1YM3aHXIvTj68i8dyNVGVW1Stvy64GRfQ899lWUCBIVMxF++TBE7nbg+je/ReDRTvC+ez4wToPdBSW2QDUSbQ/Dka570PPGT2RB1BIkZd87C9d/vR6HPvC1pDgsCulTw7uXw7focbKb/6FuWTMOpHBrXmzipaL+zcslKk1YVSPOe/4Hci0E7knypi3I9AthF6pE5c+5130s2lFYtb6JHEDMLRKBerGq1iMOJYj8dNVW0ePWj8hLtbTht2reY3cR/+nRFMXgP+R09iQHvDCYfivRWsJ6/pSkoqFEU6IYniP0KvczvdhzIrcJueZbPv9ZrHT5Ww7sWfgZ/ESW2H0O4bs/T37enRxwM1HxP32+ZOUKWeWKsnoU3TdPNt4bCB2dCS+Kb/sGuTdPpIpJKz4JuYxEnMxlzDTc8NHPmL62FEPGfYy1WxvRKduKek8YCdkGsHvhNlg1uRxy1NCN98A2rg6Rp4bu1pD+UABd0xhCrywtQtBDR3G3ngogps2AO56E7eEsqAoGI3L8K3DbC1BoM0Ijkmior0NRUS6FPp/CRqAapNSXPHcxWkMrRSBoiCZgpfMNFCZzFtN+OoEwnWuSn38hXBgHQpQks/PWMckvJRytFIm780XzVyeIxjkvieStECFvvVjjVkTeXbNEIBwmul0uWe3WrVu3USoOwRRiOUwpUzixI+74G4jxVLiJum2PoPZGDkhhhCecJxSi7w0tQX1aTnp4gpg0f7V49OulslG94PZJlJuo+GnTVuEYO1dGDkzaEhRL1Icj2xpcuYG9qqJMFIyZKu77eCGBawoHdiXV1TWy4LhDb8uWLan4dC/lgJkJU8MPZq3EWz9W4NxhbcjG43hvfjU2PX0qGqur0LZdW7LlBEX8WnjcbjgcdiQJX7TcspPUE7tMwRlxYuTl5cnPdXV18jNHA9xSQJlF27ZtsWXzFhz3/mZcM6obVL4w/nFcJ/R/YDq82lwMSjagnvDpH330GHPR6F02e9bPfxGJDd/tH8zw0stGtlgfN+Djactxy7E9EdeZcOKjX6C8KYmwxo6Kx0ZhQ1UZ8q05smkjOztbXktqLzuTuL/46Bd+RkV9DJVPngidmpLV0hSyK+Fk80t2RCkxDL7jI5x47FC8N3ERJt91AqZuaCL2YUCVpx7ndCtCG1MMVqsVudlZSGp1qKlrRNs8wiUqqG3ChfGbhGw2GXEJ76yHxb0zN4vLX10kuoydIjyP9ZUtmexIpbDdJkMpzeaoNRIR5RvWig43vyc2NfpEeaNnWxjOeFDui4pGbm1IRMT366pEu9s+ksaWOfZ7sYHiBL5za2ndf8H93BziLV6xWtR4Q2LakhVCPNJHVJIr5yYfljCd2+CPya6mneU3F0Y02CwCd+cI1+P9RDNlJhwLS6DjLqfWssrlEzd/MI8+EcMgrsH2X1bdJGLRYIpzEPHiYzF/QEQpfQ/9sF4Ujf1GRP1u8c9nvhY5t08Wo5+cQtcyyuza/rn9am2jX9z27kxRtrV0Wx8bX5Fqw9s1kHMM3Fr2uTA4Vm1/92xR88alouj+OSIcSgi/zyfbMRmwuHZaS+ue6mAw1Rzp9exYYBwrS79AhVVa76IYmLkj+aK4t6WHKi7u/HSheGTiAvn5l0LFSpoUDHpbMr93wt5IuVcnPPcVU7UEfks7PL3Inkc8OR3jzx2KY9rZd4gsuRuk7e0zsOiGLtKeLZZUMzf7+UAsAk00iaOenAwrkaH55qugFB4H1T+nyHtUVVURhyhCc3MzsrKyJCaw+CNhJCMB6J/vjbDaBuu49TDuNJiMz2Vypdfr4XK5JCYJwoM9scpUVhQkVepUHrgwfilkhwrVIsUHPCZhl0I8gmVXo3rSwibDXf+Sfkeplps8oseYT+kXRcQiUYkVDaQV3FzD7pCbctiUTnn0C1FT55Jaxq1nfB9uR7z8pe/FxvlviUZ3c+oBaSErCMUrRJjiEjY1herc9VC+aLonu+WEvZNWheEXm+t8oph8ecdb3hQfLdsiHv1yvlTdHaTF/JQEkZpPL6XYR6EEt+724cKLU0arZSYT8aRwVVaIgrHfireW1Ys3Zq4VDQ0NqbiBwIwBcEcJiaYql6jYslG25rNdpzHgkR83ihvfmUqffokByfGZIvD51ULca6PCII7yS3z8VVHxbVlduoydiTxbM+bfcRrUGh2oJqTbsdlsrEBS2A0211bjqkllmFsSwcKxA5GlV8NoNEo+EA6E8dj8Cvy4zoXVD54Ci9UuVZEeguZgEE5DkuiwUao035vCT/R8YCFCWivqHj489RASKizZq8DPpoJAQm0ARbkY8EI5Gh49DGolSfp9ANo2uO/+zP98L4548GPhrUw1W3M7KtdKCtiosKgWuYbYW0RDflFeUS4K75gqrvl4hQgH/NIb8Pks3GPB16dlzZo1oqaqSoz5coHIunumqPemejT4nqw5PHiBTYSFTYqfU07mwS3Zc6vcwjPlbpEYbxIfzFgj/LK2941i74uAm9tfnLZG+vUk+XdOJHMBzlD3Wz4UXW77TNorZ4DVO+3TN5TWiU53fiwaItub3zkzdLk8L06UOiXEHUIR0eG2r0SHm75g+5JHOc5gLJC8o7ycnpcqoG8XbhK3vTNP5N/O5pDChlq6JuVaD6yoOBao80cw4sGpWHJjX+QVtkNtg4uoKSSiszrzKKA0Y9yVKBRrJx8pgKr/ydAu/hLDTV9haBcnPl7sR+1jR2xjeUzReQSS+W4Vqi+ahSPedWH5lTno86UWV/e1YvH6Kixp0KHi4SPJTPZ1vMD/Lttcq//902HbPB3xK7+FrnAImhojMBrUUDQqROKkQUS3c+05oOBBXrg/hAtGR2E2kWooVGC/sUF7v8mOPIM+KeE4Yo+Y8fUh7+CupXpsbPsEdNWvoYt/Cbrm2DD5nvNbTv7ryQGLWv8nEXWIqczwxchj6M3I5iHxanPLjwdO/pSFQdCL+H+PhqV6Ptz2LrCOWY3tY54PnBzQNlBZyiKGCJL0AjJunS5HNwU/OhexsFtixq5EHamHpWkW/B1GwXzbMmjpTgy+5FKABGEM4Qx9SZ1MEph9O9yPd0dcCbQc+W1yQAuDfUiYYghxXyfEXxqEB0ZqEMzuCS03QT7eCe4v/iXP21mC5fPg6XgCNp/9Ndrc+yMiVKoaEUfXWz5F95s/wbhpFRg3aUXL2VQYzSaYKeaJvnwsffsfFJ3N5EAJc6Qw/7lXLfwrPhR+4hTBCHORiAgtfYnC9+0cZQeJU3jPgzeVoBgw9ktRFYyKoju/F/d+/KOoiiXEIQ98LYpv55kKYZE7Zq6YP+UlOUqg/u3zd8XU91oOeGG4/3uSiHx5jQzFA03Vov/934pIIizJ2W6lpSNItgfRq/juqeJzImM1RPzc4ajwE4m74oNl4rAHvhJFt3wrSv08TJ3KofU9qSCV8kn0XLpXLLhXvPWAY4bJEEVs1ddooLDckJmDSsWELe4IEbHUObsUCqlZmHfwaZseOh6nDemCdU0x9HhwLmLeZgwoNKE6qEPVk8PQ3pKy99athEJlhOqV04C7LYjp1HtnPC2FcoCEe7Tob6x6m/b6ic5X19aJZDwmZpTUU40GKNzYix41qnWOb497+FOhxPdu4EN5ZWoUR2z9ZJG8P0N+3pMc4MJgIQXmAXSswkpI3D9hkdjYFBKxZFR0GfO5uPOjZWL0U5+kTt2DpCKa1G3Sn39N0t0Ete6AqJ84Vn7ek/wOhdFKkhGRM3amGD5uQmpoZNwrJq0oF23v/EIkyODT2pPqGIqJqz5cKAqv/lAUXv+ByBzzhZjf4BeXvzCZToiJBTU7Nh3uLBz0sXAUnf7cvPwt0bTgMfl5V/K7ki6eWqdJBGVz3GWflmLOmjJsefh4PD19C249sg3UWj3FKFrCihBCCyZA9f2daBP5Bv2067EymYvj2mkwb3MU5wzIx9y1FVj00BmpG7cS2ZRHr9o6F+xOG0x6vWx+jMViCD9hQ4xQKOceZj27EFkkf4SQe11U7ZFa4KWKS/i3SJcrYlT7D38hIs9mCP+TxeKK9+fSMdIiGcan1D5Mbtc5bq4499OV9G1H96yQp3LHkyIc4S4KRVRWVm7TDG672ZMXO2DeRJAeKLKedic6DMjXIVGzHNZ5LyH51CAknu6JgM6KelsmRoQ+xVfDvsdTJw/A1soGcitE2EJheaXb1YAt1/VCTw5XxI4tXiq1QOf7v8exT34Dzl1xcfG2JgQdve3Jix1AM0kQ3dbuNqZgNh0dp0JC1xGWCJ1710IEnj0MGXcvQ9s75sCqSWDpvUcjnKA4JRKRgw+j0ahsZeckO7NzkKSMGTn1rTLIvexb60NIuj3o1q3TnjrlfiH7vTA43vD/+DKs8Rokj3gIJi2lhuMTlV72czJucHcC1yc/OBmPoqHBAyO3lxS1p3wp6HXfF5h05THoUpyBkpISOguw6zRIaLQwWoxwZObuMAShtZSVlcn+WO6HNZvN6NixY8svvy7730xizdDNehjxeR/DkEipNSEm5myqx+S11Xjr6wUwUyl0G/sd+t47FWZNEEOfX4n/e2021CICkYhjwhXHoFNeysTatWsn+0hfXhjCwBdXw5pBBbGb6uMOadYek8kEI724MOrrycT2UvZ7YWj0GdCRbkZuXY0u903HRk8Qw56YjuveWobL316LiZUJ3PHZIgwoUOGw9la6woYTO2nx9HVnktobyaMY0LttBtS6LHk/7m13OBwY3b8QPawU8brqUVFVitraWtnpRACJsAgh85YPcdrzU1GqzpFmlFB0MBsE1ngVdLp9Ijzybr8UHv+D8Voo/s0HEjMEcsZMR8k9I/DmvBIkKer8v5HdYCEsMJidlODtUzk5CZXkCosKssnM1GQyqW4JHpC8rauCk0no5w8EYLVY6fckqqurZY/dTZ8swpLyIM45sj0WbAri/Yv64cLPK7DZ5UGCQt7RfTPxn/P77HI4gt8TgOGpXOjH1R0AM2kR9ueux0fh1Ce/hF9rx5jjuqK5pgLhOKECZYT9PgtnmNH+kW/XYcjN70FPv3EDNEvrPhsemsRiI5NpaKiX/So8NoMnel916uE4vEce/jtzAxq2lmNFRRCByi144MRiOE0uvH5uD4gkt4HsWO883sPmNEH/oBtJPVfDfpFmcLPKta9MpQdSRumznjSjzV2zcPjhg+EtLyPY0KFL957QkAlxZvkVDodlzXIao/4mBPQOLN1cA6fdIYeZtxYexp4WBkg2ExYuyH55BvywugpaQ1t8N/40XPzZRsQysuH2RNAjU42Ssk2oIECtkGsFsMSgxMPIz8+nzzzY1kB/s/ZPYZz+4nJ0vv07POV8D1X1NS2eLoyhnSNYvLoUX5XQwzV+2SHMpuHxeKlmyTOQm3S73WT7lXj0n6fCnFWI+yeuRY2Snsm3XcwEiK2FM8K9bSx2vQo/jzkSG27tiZxMBzZdbUZNkx7XzzkEH+S+jXZZdtjtdngDKrS7cwpW1vih0v1ykNtvLgz2E773Tsd5byzBmnKqZV0c0VAARTl26BRWRzM+/7+T8f0NQ1H26AjyFFmyH6aRMlAGOw5/aga2rFshR/Hk5uYiz6DFkpv74ZKRbVAgtUKPNndMwPLqZvQfPxndHlkgtS4trBFsIhHiINzJwNoVjMZRsmYFkY9cjB2phTa/DyryrkC92yf5Sa/2mXjszE7omaWGimdN7SwMoPsqAeK0/mcOEaEJF4vaxd+KksagcDU1EftlritnHKROJGl/52TxxbpaUVrvT03/iEbF098uoYBttnC7ymXPmuyJi0cpWAuLgQ9NEV66w9aaOvH1JrfoM26yWFLZKMa9MZHutv2+rSVAQV1lXa1s9Ckp2Sgam5tEdfkm0ff298VLszYQBU9fx2lLSZrat5bfVBhhERGu+yxCebqDEOMtIhh2i7qaetkFybN+WstRj3wts8BDDTjjLNEoxSBKQJQ3pPpnGxpcFJwkxYINFSLv9m/ESz9uonsGxWuLaoWNYpCU7LogpFC+/vHCRLFsbYnYuKkk1QVKsQynJJXlX17L4X06ZknLvhcGPST+6CFC3K0S/3jqI+FrrJHjKLjWeSGLdIZbS+uOaE5oupOapfWQhIK7porHJqeGNnJQlUXa8/SsTZQhztweioMCvJy7pov3F29uObB3srWuQVCp0/1ThfIbNEMRz0xbLGq+uUeEKHn1ZaWyJ50LgXvTeShTWrjXPl36XAhsIjtLuiOb0xONcwzLqyPwNQkRpGsTsRDdIy563P6FCO9Uk2nhq/xNDaKyggvjl+q/a0kKz6I3hDI2lz6m1tLYZwBtIHBcSR5qgvkqeIko2fKLUh3U9I/B7PxXl+H8F7+TpIl5QjpiZFfKS110u/0T3DZhEfdjIkJxCHsXSgc5YoEwcQ7AIu/FLs9M16oJ9T0qLfr2Kka/sZMJ5FId2K2F45QwYWtxm05EyXcBjLsUNWyDrkD85h/gVaeGWu1zYeSooyjKIPo8dQu5tzyYDER7KQYoKCxA9+7dCKUDxBEoA5R55gb8ThojaXVjYy3+MawjJq5yITL7RejGk4+nII54sPQqXHhMhFoLaRds5EUu7KDBSsMVUCj+UCd+2TTAhc4VwGSMC3e739mD0DX6nN5wtDQ1/DY6rkQh1AZZfzsLBdz00qKyvEKO6OFC4HcOos76708Y1ikTPqMTjw4sRnLi4RAXTqfwXE+ZTrk/Pp8LhZPFvIQzyeG7XhOB5dWBaLquHJnmBD17R57ABI6fwdfyyB8zuWsrhQBEKFrO+HXZUTNklx2VKcfhXESt/HpriVFBMM+QvXzyxO2igo5uSuSGos10c5vL2wSdXQuXR4XPV1Xj+RO7IGaMo+mELynzFJypNVIzgr4m1PvjeH7KUlRUbJYax5nkwvSHVWjr/xCuBW8gKHZaNk54YTKa4KU4A2TGWVwQd5GmxHc2qD3LTmaixvyyJuSO+QA5Y6fg3JemtRz/pZjvUaP2s0uh+qXGSuHM5eTkSGK0YEsYPW6biVBUi8tGdQK5P1lIzCo5sxyfMEM05bbBmc/MxHOzauHzByQ75fvIMV56E1YPn4UuP94KrWrHkRyNM59H8+tnwpHcjISakEhEEBUWijd+yTL3JNJM5PxIStyzc0rx8g8b5aSYK45pi2uO7Q+KmncUAr64So/wpNtgP/keNDUqyMzLbgFKjks0xB1jpOY6NNQ3wJltx8iHp6E2kMD1w7Jx4ymDEY8mZCEw82ThcZ9caAk2sFgIJTXNsBh1nDhpItyeMYFQ2127BZedepxMU+sxM9FH2hH9bCbSakDcSOffSgj/WwbVcGGwTC2pFUV3TBVfLS8VSiggF7TZVetp2zEThe2uuSLKfXkKub2W4zx53O3zi/w7fxC1zV7paiXzi4XFHZ/MF2MnrRYBIlveUFy6XP69ob5OLN5Qvs29yjGnybiob3LT7zVyLFlVFZ3XUC9emb5ABB5oK5Ll0+Xcs9YiJ3vRpewgFXpefG+9605ChaGI5yf9KPLu5gFlgiiySw5W3ZmdsTDdXtrgE8/N3izKq8ol4+SRfuQxRGlVmdi0bK3IJuK0sGT7rO0E8dVwPESPCUuewQPaSCtEMBIWTfS5M/GHr1dv3eF53KLN5/K9lURMLtzUdsx34j4qUGYqXA8HQtTsVR6f50fdQ8enbJfUlW09HSKnhZvTyHehyKaHm+x56POrEGOfHwlIu9ZxiN6/JxZd1Q1DOhehtLQUVKgUvCmk6iZyiRROkakbdFo5d6y2qhoZ5D1mXtMbR3cq2OF5NjPZO93TaIojoahheiQLay3/gMmRJQdJ70sj776IHDRtjbjhoQxS4UgPwC6K/TVzBD7GNs1g1tTshs5bjyZfEqqkAreiQ5A8D/v3osJCOZCWw3IGvA4dOsh2Bx7LvZowoOP473HomPfQEPDJMd7cUOsjDgECOYpVJGbwcxhL1CYDNtQRT/GTq33ICU/bvlAumYabjshoSfaBEc20aLf74uRLbz6pF/l5bpOE9O9cIIe/shqjclL+O+3/TVYHVtc2o1vXPPy8bANOG9iVjltlobELlJmhAmW3yO88UH3447Nx0iE5+OiGk2Ci4w4CRNYO5hXsVbjAuJFHr6HztUb0vnMSmpJh3PzhapzZQ4/c89+CKbsdQfPu2sT3j6gnP3Ae7rjkGCRVJpkheZAyYacEh6NJdOncWdYwawprABfK2OO64qMZpfhyFRElHSkX02bS3ThljH+3Wm3kGv3yXoI0rylBLNWUhUmry2R2+HwuWNY8h8NJGuWVw601GhWyHp1GZhVHO6cdm585Ax0vfhBCd+AHt7Gozn1hslhYI1D26IlUGBpZs1yrbBbhplpkFneUNZ4WLhB2oX3GfMGRBdY/dQ6Cc56FZeqtqO95BpYN+Q+Zkw+PzViNfl3a4MNzBzEzI2FDj6P5vcuAsplI3Lwe0WAEeYV58IQEMjRxaA1Guqd09NByxUh3/fuJiiO2Y15YiofO7oVhhVlUk3FKg05mmm3a4XS2cIjdS6JxA0KvnQJjtAnHG9+F8LlRmcxCW6cGM8ce3+r6MNxf3wOUzESvhvF03IqqDo/j1rxnka9P4tU5Zbj2yPa4bXS/lvN/X1HxkKEOd3yNN0/PwBED+0Ktd0pAY5BjVWYNIRcnJ8XsVngUHk/JJ1OJUczATfKsDPyNm+/SkqR/GtKOmqQWL388HyIvH2cSaxw9xwF7og6jOljw8r92PcPw95AWBko4ca8FofYD4L5gOorM5EYF2SmFzpxNrle1QvxQzZMt91NS6X4JtVZiCGNVnMBF/xtI4/4UWRicmIQSguo+Mgm9DV5DAexj1lItKhSSJzCrpBKXvk4YUKTDN7ee1HLp/yZcyK0jDFkhqY9/mGwL4fktqSKNqK+B9rm+aJucDC/pzNJB3+LYFUfgoiHtcO0xXYl0/T7I/kfItsJISQrJudbCRKosoTIEK0th63m0xIUkRYvk/f6yslNh/C17khg7AIqqsfgZBDqdD/tzPaHSKIj0vxTGM19FXG2E7hcAcHDKHw1Z+0UYe1m7Rcsnrhp+D8US8ki8YROiFcvlUYkE0n1uv2pvRR2Joun7GxCe+inCcx5DxNFBNvbpMnlpd4oV6IvCSiEbiFoJfeGn0YPl15Ts+rnpU2KcRiWWuu4PkIMaMTjhKhFHjPgyKwO3k4lNM6CacieUdr3Qa8VpWHnYYjjnv4qI1gmR3xmiaBBMaz9HvaEdCv/vJSQt3fY6+GucciacwR4IbXgFdorzw8NvxOKBj+DLqYvx73OGoIOV2+ZUlIqY5NxjP16MKRsacFS3tpi3dh1sxkzMvPcUqBM+KEIPta5VkEOv2D1W6AwCNcYOKD71Mag6DoPQZEvz/b291kHuSgTClHxm+4n7C6BRBLSKB/6RV8Ew6xVEb1qGJl1nFGdYZVzQtHExLJvegm7l59AngvAe+wQsI2/Za8WIUvUp5fOhCrqgoYi0kULuPg8vRI7Kh2aKLyofOR4T1zbipvcWQqu34LRDO+KbReuJVmtxzuAifLOyBqFgkhTZgI9uGILehRkw011XbW2GcJjQdc2bMMx5nColTOhjhypZh9DDSRhJ2Q5Ua9bu5KBXjGQyDqXse7jmvAmtMxfWdoNg7HUeavwCZi0VqtGCgIpUp6kSAUMO2mfqEKSK4u4vHg5jThJn0Owdo/bRi5VIL7GJXQdF97wDkNaCy179HtPKDLCHSzF0QC/8tGwrJt5+NNqZBEwOBxLhRjQkMvDEpMXQ5RZh/U8/4dJTB2HC3BKsrTcjqfPi5EHd8WjxfCQaKmA/5nYInZ14i1qOo011t/5+cpArhoIYVYxq80eIT7gdplgAvosmw9FxAHxRO5p9cZzx1CSEtUa4NTa8em57nN6/PeV6p864/SB3fTALH6xyQ68xYcGtw0jxPAgpZsyuCmLu2jqMOW0g8s06lNc24ulpGzFrUxMadHk4ocCLj/51OCKEHRqKfnRqjnh0e6avpJDRutVQv3wUkkYHotYCGG9aKH2rnl7cNB3QqZFqv/1tctAjRjShgrbiQ0Q/+BfMkQhCV0yFucNhiKj1MCYj5EAM+HLJVrQvcGBwsV2OM+Qxh/vT/rgAVQkvYlo7fRYw8LqtQod5m1244I2lMKoSSGq12PrICAThhIlStWRTHbzCgGPbJ+EzFMJEZFPVsraLJnVHvvUvRP4iguSOTEg8ewjMTavhuXIebG2H0HVRBL6+E4bK2Uic/SlM+akl3X+LHOSKwQUlKBNJhFTkHoiBKpo4FRABr6KWcys4expi98m4SrodlY7HOyjoP34GQbsZuogLFx5WjEk/l+K9u07FwMztI3B/q8iAlcdBcMnKF6eFnQEdU++fJkLOF/foGQxGUij+TjyrbBa0bx5HzxGIWNrBOHZLy9n7Lge9YuxO0pmaWVaPi19fRlwiigx9EoseOAtJTxP+s7gZT8/cgu5FejiVAFT2Ivy8th7PX9QFp/ftRBWpbmneagXqShJRXiSf7s7FxhtxVLj8yLDoYNYQuaXIJ0ejgkbF1xEbiUXg84Vgd5oQ1/Lo4xipho4UmGIQnizE005+g3CPBY+G4u7fdI+DHNlks8m+rrQkRSM8qmzCqGpS1KLdgdAu5S+rGBz+qTmUVTSYsKwcc1eV4a6LDkdm1EeQr8OoR39AjHjHR9cPhUgKnPHkDCQMZuQKL5Y/ejZVPFk5FfoODT0iggjPGaabR1a8AldJFX6yHYvXVvpw48l9cdPHJTDodNCG/bDrUpMm1kdNcMQacfvIQgzu0x6nvfgDzESCr+htxd3nD2258b4J98jyUBWuOr/fL/v2uGc2Law4SVIQ7VgLVKR8UZUdhrHrAJOz5Yxfl7+sYuxJPl1djbHvL0FCo8PZA/LxzFl96SgjQapXGGoreeuUv9cTapCzon9J1JC1F96mQvCIf0C1+BuY1D54tT3RNfAIssnvf0OuqJ1dj5+21sNhNaFbtgFvzdgAa2YWLh2UBb8wY8itkxDTJ+j+wP2j26Nbh2Ic1i6HH7pbg07hFsVQFI4LlQbhAKWTEIiV32ra3hbC3Xxcnaw0rCiJhvUILX4JxgGXQlcwdF8A4/9PxVCI6Kl5viMVbaWrFm0K8uGZdAOFu0UwTb2PCt0Ez6B/wXL09VCsbWCOx3D5+3OxhCr8g2Ns6LblLZTn9sdc56U4Z1g+9PEk3N4AsvLz4KktQ05hO4QCPqj1RsSCITidFHZS1frqa1CXMOC9uauhyizENzOWE0plYMP9QxFWO3a3nDElM46NgQROvXcCvMZc3DKqGP8ckCnX38nOcsrZSGkXsmNneIjcCQW7RGo1Evv2XjV2QMqDQdhKpCazPos9L6+9O1EjQFGCCo3vXYq8V7qi+e2hsG6eh0httaxMlRKBMV4GzaOdEfn0Wl4zC8lQFFay1jO+TeL4ygvxreo4jO5hhjEWBukF1Cqy5mgEWbnFiIYj5PMDCPnIpTgclF41GutqYcvMRo5ehUfOH4THRhVgzeOnYMN9w6m+bK265H8pgjgLt5BH9AZ6XhzaWBC27AJkZmewJsjxMqwQOyoFC4XAMvRlNNwXvKCzDwbEEMQVOMTkrShVH11ExGs58o66G+h7FGV3+5ZeUmt4tTk5ZJkL1ES/U4HQcQpSqHoidFBPx0NkwRZEH+4BU7SECrwY8UOvpIolCxtyEyzOHBgkiYwSuqjJMjV45fs1mLpgM9bFjOiWEcOEy0fKGeh2h5N8vp8UQyVHYnE/TDisgNeciyRiFCYXo6ysGjazAZlZGXJ7EZlEJipc23KtlD3bZ5wQYf2qVcgjRKqtqYVBr4PFYUdxcVv53AMhB4ViREkxNA2roX1uIKXYiIiN/HzRJTBd8izMBKdp4aUfjGTtFJuSLpDlU3mriDAqakaBJFkURQJ0r6Rah2mlTRjd3oaYMEFD6OH3uTFjRRXKglFccdxAZGioWBQqdPrPFnvEg5NR5s+HIViJeQ+fAW2Sx0OyJkKudMhRgVz4M0zKRdHJYleSzoljcHsHenfMlYgSo0hlX5vWOPrgqYhMKHv06IF169ZJt8Ej63gYIA8o5ZH5v0SL/00ODsSI1SP+YHcoIy8Eti6FcvqbCClOrE6Y0cVhRKGdCBgVzIaqOpzz1A9w2nTo0aUNJm9K4PL+xN5jwITlVbj18CKcflQf9HtwARyqICmSASvuGQFjMIBPNrkx7rstEGTROVE31lJkopBm/ZY+iotfnIfv6oKwJ/UY2UaNB07tDIfDRNGpgUihBjpdakWTHYRrgVkmSa0/ik1uHzqaifbGCLW0elg0cdjyiuGp2IJgmNwaIYYmIw+KPwiHMY7SmBlfLt6C0w5pi+55TqrYNBr9ujBHUYgOqzZ+DhSOgMrR/iBRjIQXLq1D9m1kUQnyLIVut05GxGQh/27A2xd2weg+xbj5o/n4YnUQ+rALpx/ZC4Pa5+KFD7/B+aOHYsWaOrx443GwkBUnCDka/WHkOwzgSUxxQhDF3wSLlTeG1CIaCkJrJv8sfdMeG6dlFMDDQ3k0NLcrsL/ngXvV1Y1wFOTCECe3wrOxLNxf4kZFpUtOW+PGKY4i2PIzMogrkNsJUWj97zcWwpxhxfqaOlSH9OjpjKGyrAbznr6c3BtxFU9QduKN+6ESUzdFcHI/Mz5ZGoAhGsBFozrjo7mVWP3EibBRGni5472RKMdI44tJcRPQxDyI37jw4FCMHYTNn9/IGriFjxuSypv9OOvF+VQBXnTu1h5fr2jG2FH5GHNsNzQ0eaHXamG2WGW8z5DLo73ThI2FR4NzpXJR8PwunrCk5akq9JuRx0SoycKlWqb6YRna2eJ55Yr0PXaGcp6ryM/je/KLBz87nU55HX/n8/mdh8fz/XJycnH9Bwswvd4AQzKJy44qwKtT1+LCIT3x+fKt6JJrxdBCO95dWYM7juuN735ain4DD4FVo+C9KYuQZUji47HnokOGHtVb16OwYxd6xvZQdnfCUwAzs4gga0wwqBUEKadmQq4/kWKkonW2UblwNkUcMWJwOiVBFcPcIMX8+YMQQQRCJtwzaQ7stgJ8taIW0UAAliwLvrt+OALuOLoW6hGKa9FUVw0jIQsrAg/rZQtNVxJnvbq6Wi5JlK4shdLRZuwcjOqgQlaHDhhSbMNJhSrEE2oZGvJ5nIo9kT5GAlaaX7gLEq6I1FoM20VWAf2/57P5ePvnOgzvmo0OmQ4YnVqEG33wFTjw6CHd0e2R53Hl4ReipnYTfigPk5sSqG00osIdxB0n9cUF3ajMtEboNFpCFw30RHg1pJwcrMrkknvhtfajPg+puVq2lKYUlH5TRci1GmEk/VdpuZtBpupPIFE/nl1Alhv34sRBXfHAZ3PQLUeNSWU6XH1SH5zWPltOweSGJxOleNAzXyFUZUedQYd7T++IZDSId37cjLcvH4Z2FL9nkz+uqC6Xlc5rz/DUBi6EwsJCqQz8zpbKsM7CxcCVlpWXg7irFN2fK6coNYCoxozThhRD5anHi5ceBQ0hlqJhBNm9YqQn2O1JmKjyhLw00kgaS/lSU7RS62pGjLjFrAovjunTGUX6OFWaFld9vBrntEvimQWVVAYGjDtUg3b6Jhz7YyfMuKQPKhtKod0WwvNs6CR+rrbg+emrMajYgmcvPpSIcuYeUr5dflfF4NY+gxIiBDBDTQXsVekJthK4+aXJmFihxtBOBdhYVQJ3Mg8OpQkvntUGoyYdhfj1MyCKhpO/1kDoFM5y6oYkcYLdJa4AbnpxKgb3aoMXLxiOWDiAeq8fFr1eIkWCkCJCLiHQUAdH256wUkFHKXjJsNvQUF8Fr48IHFk4Rxc8n7bRxQuiMfPPQrc7P4NfbQXvRLT68ZPgIERRkUWSP4KXLZNK2ZiMQZC7CdFznv5yKQ7vX4yRHXKgJWVMubxdCyMYuxxuqWRJKwlPR9NTSBoOR6Ri+ysrsSFBhLM5jheWl+Kr9QI/Dp6HwvVvwKgJkKI6Eb+tnCqTiC25Fp6+xitORQltz35lCdy6LKjjHqyhaMpGPCWuTuJXOvZ/b8SQjoIQLYiGr+6EafWnsMdcWHvmZBz/cQznD+mAx8/uh3JuRdQmYDMpqPFpUZhloHDTTIUfIoXiiQ2pu7E00y2f/HIZ+rW14bwh7ekJrDSpypAshLLHBZ5MRHD6k99iSdAuR1Bd1j6IRy4cAb2JR3elECNdMWnhEZzqsAfumAWZdiomui6VAxW6PzIDCU+CLDSCwwcV47XzBmLAmA8QovCZx378cP1A9CugCt+LsR8c6vLcJkY1FlYMPta1a1e5zpov2IxcWxs487WI+8ktZJgwYYULj361CVmZzdjU6ET1bQNhs5iJ5G4P3yUrkgjCs++N8DdXQ5dRBJNC7IkinT3J76sYBBkx/zTonzwTMAfI6KyIHD8GYskkfD30I4we0AaagA92Zx58Aa+M3ZkP8JzHXVUcy8Db3sRWczeYYwE8fVoxKVcnRNQmKobUKCue+tfY2ISivAw0NgWwNRCF3ZoBG0UBRfl2BHx+WWxstVwxCVKHQDSGeNBLUUQSV7wxB8sTWciNuTF6YCfcd3x7xCiKeX5aOQIxFT5ZuRkBgxMF7q1Y99zFEEk1/a4nJOFGOSarsont14VqobaxHgVZuXA1N8LnboKfIh2N1oTc/DxKX6rNgqc2Oh1OWIyEXIS8CvEYNUVa3KK2nR7vWXgeaXpe+e7kd1AMvj2TOvobIv/8Rm9EHSMwffCtGOSdD+eCF6E+fwJchmwYoyoiTHrorDokQ3E574shniGXG3N2Rea4MUvuNCebRRVCAx2aq8rgzCmmqICgnLJXR/68gGJ7D1W22Up+nf7pkgohVwKBSJIKPRWtsPiJ+Ap3Fe76eis+KNEgO1qPW88cAIdFh/P65JOyalBPynrlV1vgWrUWF585HB2dapzct4Psbg+QUnB7K+eaB9yk7vrrqsGkV033HjruNWzU9oOelPOZ0U5cOLwHcYXt1c35kb2+3HWvJkvjfNMzmaCnnrl3EvD7SclM5GpT17GkWmTTnw+0YihhJNRGvD5jLf654UoidhuJGROMnTQegS6XwKAzIuarJIXPkArAXcqsBIwWvBICdyuz1Xfr1m0HxJAFRC9WFrYAbo5mJUr/xtJ6jALfj19puG4tfB4/U0t8JELP4NbTbze6ccvrM2HUqjHzkXNhiFC6rDyIR86Mx0fLtuKedxaggPjK9McvgZlHhtFjCS/ojyHlNWVJ8/uvK4aMyUQUnoQGj3y1BB3zrLhmREe6ltJLCPXrd9gX4Y1YVDDF6+B56jjow2sQO2IsbEc8TIpCP9PDDrhikA3THz3umrQUa6pqsaAiDgdlPkpEaeHDx0MXIKLH0EtkK13Znma3bI0LhkPSCg2OHJisdhRnclyul+6FG4g49NyVcDtFNOqD3pIJTUJBdSCM579fg5G9inBaj2y2TRDiy5BTTc9R8z5T9Fz27RytpIukweWSn/PpObw2AivPboWUyUX5HHD3Tygy1qNvp47476UDKB9R6OhZihx+zAjy61WcbidxOh1wU1lktkRO+08Yn6jyQ9WIPNgbenWEjPQ8mC57DwYRph8I8yjjB1QxeMqMPqHGvz5dgrdXB3CIzY92mdm4dUQu+nQpoDN4rSQhrZnZNCcnFk8i7PcgTCFbfTCBcz+j8E9UIR4RmHjtEApNIxIhuAEp3VAllyKiKCTtfjQ6vZwNy8dv/W4d3v3JDUMyjPHH5uKiY/oTr/kPgZkf5sNuhZbbSVokzWv4Xsw7+DsjFkcP3PaxS6ESTFBa3U0eZBTmIfPmObj5GOBfGVtg7ToQFls/JAxhaBUTQ8qvCje4saQb3dJtH7viWL9NKMFMQFUaOdWS78oAp5WNhwQZfOxAK0ZraSLrffzTHzGgC5FECunQasLNnoRJVUUoirZmAzasWgUbVTyvSsQVx5bM7oezwfPQGUm4AKPhICKhAOK2QlSTOzrn+R+JlDrw75EOXK9+A46fP4dHbYfNStn/9woCLRsVEDesMZamRkbxgsOseOxqWGl3tS0Yr83Lz2VlYjfFK7T6gw2wPFKMoLkA5kQdVOMqSB9yif+oof+VuuV8cPM6KzcrZdoNcr44Lbyjr4rcMzRMrw/cShm/q2Kk2jb5cbwy0973NKbHUHHFcaMoWzBXHKMB8xIuPIb59PIV/L20wYX+z66DUxNCviGCo4kcri9vxFMXDkbHLBvF+Go0V5dAZS2mSCLIXSQUyWjQ7HbL+7BLYWFrzcvLx9Ytm9Gpc2eZep/HS6iWmm0mIxlyXRxusiLxAmubqspx2htbUEBRT2m9D4c4Y5g07lzYmDC2bMm8O+F7qXnhFFKiWnp2QatWUlaQQCSO+OZpcHYbDhjIVbb8tr9lz4rB+EJFwSzYQ3BPLAA6iouvfG0BmkM+vHPdccg2kAZTReyV8DJepBDhL64jQqpH5qn3IKbLh55HVDPJ2kvhJHMBcpc0IwcrAlt1dlYmZpR64PH6MaxnPs55eS4Osevwyv+NQr0rxR92Fr4PK1hamGewZfI9w9EgXJ4grnpnGbYY2srZa6+c3Q0DTFEIo6GF1af2xGTXw5+lKEHKpwG+ZZ/B+s21VMgKvH0uh/3s5+norkUuQ5YkFhKhyy3c8RZDsy+CzAxSdsF7VpCyKPVQ7s2H19IRtlgjVDf/CI3zwCwnsqNikCLwl5CaskXsjEcQDHt8NnzBMC45YTDe/Wo1hvXSYurmEEFiBs7vHMNTlx9DWrsnfJQzOanyScEIjl3f3IXcpU/CZeyFZIehsJ77GqwaJp2kXKSAKT9K3yU+0CF68QAbxosEEziymkbywRyHc1oV8u3lJbVo27MNlmxx4YZvqnB8UVKuCfVDbZjcVxzvH9cepx7WXd6NK76ggLlNStLf2Rq5KXsHd8GGQemuiCZw0ytf4LS+XTCoyAi9Vg8HEUNGK+YdzGvY1aQVJJAI4Nrn5iC7wIEnm6+GLkh5u+ELwNmTzGL3RhQfo0PYYoY5Qq7j6BtgnvMoVLG28AztDO8ZM9CWQlMV1Q23sqZKKVU+B0J+iRhUG6Xkzw957DtcdXg7fDVjPdy6PIzIasDr/3cacu2UqCSRQhd3GefQHcgG9pA6kRBYUOPGyxNm4rQR3XHmsN6yvNVKiFDDTFVNjxd0A/rPXIFdRAaxcIOOnE4y1ZFmUPGWF2q4GhpRQBUn+zToHC/5dZXBBJuZN5fPwHFPzUajx41AUo/XzuyMwzs44LA5IbRxQpHUVhfshrgy+Vnp8JYrlSs53TS9TVo0M0Z1WeGuR2aciTG3mxCxpSiK3Qhfl3Yp7IL8AT/dmyKvyafAXr0IUZUZunsqEDBmwR7zUFC1awLL3QW6pBfR0uXQ5xVDMeQj8uRguROe7Z/fIJjTF3ZCFDngiMrmQItUDGl59GdzQxOOeXQ6kVI1zh3UAZ//tBaPnD8c5w7vAr+3mQo0Y9t8hnRX9a8J89yuYz4hLc8kBYjg2YsH4OgOWdAm2K2krIetNS1cSVGycsQIH/QmDKb06I0mhEmJ7juzI87szCMyUrrM+hglEmZNelCZtGHQYwtgSYZwzbBM3HX2cOn6WBHYotk1sGLw/T0+r7y2mbjC/RPXYHWEKotc48+Pn4M84y/pHJdQOlJI3yOdZlYuHrWtM1kQDfrQTKr+7KQFeKLwJ1jnPAxXm+HIun4a1ILIIqdBXvXnFxUvvMxLKsWJja+obcLDb8/BTz4bXj6tEGcM7gqNlmc8sRsQRIpI4QkqORJIW8iehC07NzcfoUgMIx94D+5ELqy6JFY/egZigSBCROA4DNTreXZYan1DrgRVLI4Ah1JhF9p36oe1NS5kEUy3t+mxsWwLoYlBwjYvEabTUqIUcjtqAQ0hT4xqnMcjMWNJjYz+pUTjEdQ2NMNdV4UVfgMe/L4aXWwxPH9OT2RnZMqBM9v4QotwIxqnjfNsI17TIBeU05JxZEuSmE0kMbFpEqIf/1sa1tNtHsf3lTYsvOd4ujpG/8gF8WIalK+DQVRU4cJLbLnTXV/CoG5P5LIRc+45HG14uBwZBcMk+2GOo9MtiVyZ3I7AxI2ZeGvh39ii2EotxNQ5RFMiPtz/zXrMq4ij0Rcgs7PhiZPa4KxDuyLgqoeKF7QkSGalY1fCkm684rENrDD8XK4sJpucpvRxjkY4LfxciyoIkdkWN776A7bURfDaTcejozmBrVVemI3cXsKLpgjJT1ixubLZFbCi8z25q5yjC04/p4O/c2NTuoveZuNn6Smc9FM6jGhsSMCZaYF39r0I1HpRoI1Cv+4NuRlR/PLJ0BcdD7kc00G4JpMqmgyKTY1J3PHxUmQXFuOtczqTH4vJAbPcEMsVwIXHPp0LluN1CfeRMLLsJlgyqQIJ2Xl8QRpm+T2FBHpYbXaE6fpkmHy6zo4rvtlE93FhuMOJo8hF9cg0oM4dhdNqoHtGUsPcSLgCueK4AjmGZ1fAn1lB+P5pkkpZQGVpKTKpoh77sQ6durXFQ2/Pgs+Qh0PUNfjk9jOI/Lmgz8iW6Uldl0Iz/sxtBmnl5mcwInAa2AXFwhQ62nQINXlly6zKpMNCl8BVz38Hlb0NijRufNj2U+SWTCQeJBDIHoZbHA/glUsGUR41MjLlMcXSbx1kQhwjLEaTH18UzIGefPWrF/TE6C4mBON6JKiiWBm4APnFFssvPcF+zwemIa7hcRVxzLumlxxKzwXM56X9L39ma+YK4fefNvjw7I8rMY8KumPMjGZCk0nXD0WfbLLEVs3NrBTpaIFRihWTFY6fLaGclCMtksgmI3hmzia8Mm0dfOoctDVTrB8WePTCPjihRy4lhF3Kdu/OaMAVz+liBWZF42NyKW/KA//Gz4hSmBmh6OzQWz/E0SO74utFdQjoMpEZrUSMFO/Jo83497de9MhW4fs7jqS0kLul6ErXqiX1YBWViCbFR0vW4paJpTCTa/jPlUNxTOdcquiAXOM8bUFcKVxBTMK4ID3kDl77YSMuPqwd+rf95WglrtzW72z13MxdE9XiyR9LkZ1lhJmI49WD8tEmw0osh7gFnSsaFiERJYUqGoBAnAgoEU/FUwe/LgPZZgWuAHEbvw/JTCecPHnYQKqhUGyjJnSjRyXILV4x/h3kdeqONy4/lKuKnh6D4l5FRDUDamsHCCKaZqp4d7MXOqudeIoavvpqsvok4mobsnKz0OQNEIpZ4Kb79R87hdAkgrN6OHDvJUfDToZxcDCF3y7EMZJi9sZqXPnqXKhVcXw49kwMzkrtAByjiuHYnt0IwziPB2Dfz6OivfRKRkMUuZlhIZjdbT9CK0nN+yCFU8xYVeVGt6IMZOnUZGUCCXp25N1LgfK5sBLp9HcbDdvWH5A0GHGY9lN0zrZi2spqPHXxUbhvwnIYRVR2sa99ajS0ciwjIVoLZqf+MgXlYwKhO20U2VigVZrgG/0STp3dAVvqAziqixVXj+qIodluNDcGkdFpKARVusftRcKSg/Gvf4eMnCw8fn5/ito00ErkobsfpO5hX0TFq7Zzu9v1r03H52XcySPQTqnHvIfPJs6kkWGst6lBKkdzs0cSMoZ5bghiFGHYZd7BbQBMBNNuZ19FiRNsk5LwmlQ83yO64G3oiOXPyLgc//w+iMtOHIRpc5fj6zuOh4H4SVlVLfq2oXBZIcUibvAL4cqLe+ieTmgIVCipCL4wBAlbMQZsPhtBkYmuVg2mDFqFz319MLE+gfWb/UjqLaR0PhTnZ2BNo5YQT4+xIy248fjedJO969v5K0gqXBW8boMWW7wxGNZ+jg6TL4GiMaD2wi+R32s0gYcKDa4G2W4RDoShM+ohEkkYTMZUGwEpgpbCRg29EnEinzpuwk2Fj3trWTyKSkc2HiYbN5KuhiUCsKcQXPck22+UWrdCTdfwLim7ESVOaeA9VOgjX6qEEFSbYUtSFBJRcNRzS2FRN2PimGPhIMUpi8YxZVElJszdiKMG9SC3YUPP9qT8RMJBHCahMR00bRD7Q3Zo+ZTYUT8L0VcI0rXk9QdeAcPPDyPm6AntbWsl0fM2BZGboaHwzY8cQg0O47IdZria6TvBLjcXvjBjPZa5gvjP2cNg1v8JvTGPg0y3J8gZW63SyP02rE4HSXvDgZJfNomz0CH22d4nj4Q5NAfxPv+Gafl7ZDEqNHU7CyM2nIegvxFXHdML1zQ9CHPno9B1YjE0OopY9En0yTRhebUBHYvcmHXjqS03/VsOJtm1YqQlpiChd5OiZEFb8i7cGxYgMvw6HPnQPDTqCG7bJ/Fa05ly6N6NhR/hsxU+nHp4N7xxZleQL0DYEoVp96s+/C1/YtmzYvwt24S4MXRKFQKaYhijfqj0akQCXhg05Hos7cj5UGCsRBBVpzajOJjlb6XYW1GiCKkN0G74HDpfE4Krv4d16yQEhBmmsasRt7YH7zxD4RidvJds+08qu4jv/nqyP/S+kaIS/aYvoP3gMrj9m2AqnQGPqR1xKcBVVkIRGZ30G8LzP6Mc3EohV/inN3rxO0SUwta0JBHh9SQoJPVvWUIRapM8j8eMyuhDftt7ZbEnoggGFQT7ngPHnNeAgcfCHGmiAtQhr8dwaOlWgtLDrbYsqfRsv7/8tMPj5BnbhX6TR5J8h2QqHzKdv78c1O6Dh7+xVqt5MCzFSEGyZgv59cZAFF0eWoZiYwyLtJfDFG1EWBgR734URUoOmC54X44LYd+/t7YdEQHEVy6C+otTYYEGQY0ehqsmwJsxEpnmlMuQo8qoNLlBj2foq1LwISuch0NySTP3YETh57ce4xqONSD0/EjYXZsQv/BNmPueDpc6EzmcN+Ipv6cc1EghpzIrMfjVZiRUetm87n/jbBjfPg4PD42jj9FF5ySQ1JnlntcqewERRA18T/RBbPbTZBF8xd6JViHuMOk0JNpfBq81TKQzgKClB57+bi1em7GSKpmKkpd/IivXKH5U+6MYcO+3OGzcJ3j853L0v/tDzFy+kRSCsCoRoHN2RIHQii+R5S5BxJmH2Fdj0cQKkQxQ6n//CO6gVoqU1amp2MhVvHcRsu62Qd+tJ1S+rTi//kHMCBUidOjNZKUGhIv7AuZCGBa/C5u/BMaZjyIRrm+506+LNqxGvVULbe1nsPS8HOGxTbhtwkpMWLQZ42YE8P6MZZQW7r7XwqsYcc8HP6IxaUa1koklKypg0pgwoTROIf1UrPdroNlJIc3FA+A99mnSKwuMh5wK06MdEWyuBS8E93vLQa0UqiRBayKGWNkcmLZ+jbjOCfz4PoS9ECprFqZfdwhyjr0LzbdUw3zWq9D1OY5qVwuNOoGAygStbnsX/a+JsMaQfXMddCc+ABw9Hg6THt5wElGNBQYljir6rETC6Hn/dHQf8y2yMqwwxXktzQSyM23o36MNpi6sRLVP4KxHvoEckBGOoomwYObKzUDBEFhn3QezcEGz8gfgsGug/vEJKISEv7cc1JxC9sYKP2L+BHRPZoJXQGxwDIUY9k8Yuh0BU257JP11aCDr03ur4SjuRBVRh8iyd5Ex+HwKI7vsfZtCtAEJXS7BfgIRrQYmsnRXXIszHv0OeVYdXrzqUFTF9bjusY9RZugBVciLqXeOQCAal0MOv99cj/ETqPK1BnTSNWH2/WchGVNQMH4S9MKJLs4oZquvIULcTA9LomHErcjudyr0tkGUyd83qjmolUKIRuIS2Wj476Fwth8OeMpgOet1uBtJXTKyiGA0I0KWnGVMImbgUd8R5FsUqlQLFTsvfZqapLQ3whvUcM8Iv/SI0pUGaJJBSoQGle4IBj85F3biCSeOKMZXs7dgaKEaE8aciaDbhRiRxYzMYrw3Zx2+K4/BkvTB11SP288+Fie/+iNyiGZUq+2ovrs9dNMfRmzAtbC07Y+khocqc9fl3s+n2R9yULuPmMhGMuRBVoOfEEOBZutyxMl6bQWFsJIlcy/ptR8twchHf8Tskgbk2+IIk0IYydotdP7eKgSLnV4WgnKjjCAM9FKo0iykE0bMXE/oY8omz0SuYH4lPhszGm/8+0Qk4jF4QxTKJkxw11Xg0sM7o3pjGayksAuinfDtojUYUuSEW2XBjQP0MDo6Q3XW29B1GALe1UBD9qrlpZxbSYzUJEYuR0k2IbbwGYiamWQcCUR5AHGcZ+6RsJnzOIjfKAd3i2bChaA2B8rjh8Di3wCvozscty2BkgjB0yQwr9aPOz5eBp/WirbaJix84ByqSg5j9y8cu/1hHPrQZEIEHW48YSDO7ZSEThtH1NwGj05ejIFdCnDxsK7whWJYuLEC17+3BHqTFk3kbpbefyyKzWpE1bwCH8UwhA47LhC1o6SmV6ngeX4E1J4KaGIBGG/9EZqMXghSqGuJK1CIr/Dwg9/a9X9QI4WfFMIcccPqWSPdQ0bzSkQbS9Ac4SUBQihsmwWibcTg48jQse5TkfKYj/0sDpsJ6x4/DxufPBM3HlWArHYdkVXYFee8OAuflSRw71eb8R1FIJqoF6N65JFLs8KnyZMENcfIrRWCOAqvs5mqjr1JoaF5A6yKDxa1H0pzpVR2g3DLwUtJItK818lvlYNaKWyxEALGDESyDoEx0ogQvWtzuiOXrDBpKMAQBzD934fi6VM64Y0bTyf+5kN0/+sE1SlVaCIoVyMXgqdeU8WSIjYl9ciKuiEo4knoNXBkmBAz21By32A8ekYHrBg3Qq6TGVLr5dICCboyhQO7B+8AveL0T5z3Mj0sDl/hEGg7DKRnJyEaq6F9uSd8X95G9/jtPOTgdh9yuoIeat7RMFZH5pNL361UtFRAvCyBKrUwa7PLBbPJDEvLAmQ8VnRDcwgNBPuHt8mkStOA6hCKzk9Wsvdh6m6F+EqCfHq5L4grX5uOAUWZePziI4kfUFHvp/4RXhuE76WiPKa5kefhtrDyasLEMRIXUVTT+Uj6fd+fd1ArBUcQGoLguJrAUqgpKqACUsWIoHGgSWSMrE9FvzfVNiAnL5eUownO/ALMK3fjjJdXwKYJ44QuGny2rAnnDivCfy4aQhrzv7UgcjulmpRC7npA1tpcU0mupC2li35JDwjeD5Jeb7R1pYef7AaTp5Q+JRG/5mdo2wz+TUpxULsPuZqVmgI2sgwLAauOwze5bQRBLCmERglii0/g4g/X4+4JP8NCihENe7B4UzlM+iQhShSr/QpMBe0xfW0F4qH/vcL4DrzkAK+jxYOMVWar7ANhBd1fCsHSetkmaddUBuFLJqF2yJ1InPkC1G2H/CaFYDm43cevCFOtIWPeQ4BcSoSU5ZkLe2NErhoZWW0w4tHp8CSi+MewPESJ+H08fT3a5Ngw+baj4ZCEj/tTt/N3gSAZIKmeRsCaVJHS8a6KCurcfrTLz0FtwIciMxWlmiuLrosTw9AR6kSjdCyOkM5KCBaEmsJPHYWqvFzjbx3KyhOceHQ9T8dg4SrkGXet1xPjCDWoCRFm6GHnBVp0e7dhMMtfVikkjFPFjrz3U2xSiokIRvDOpT1wfI9c1DUHkZ9FFcZLNvrjOPeFGdgQogIm2L9vdAdcObIzEvRb65COVAIWhRSFiCGxQlRQXR8y7hvoExoc1UGNBTUKBhToSWm0WLalDjcf15n0IoR5a5txzZmH4eweWRAUbi7YVIPOXYuQAw/d8dfn0OwsXF1y4HSr9TdYIXjkfWtkUGJheD4+HepIAqZLP4fBlJqyuTdyULuPPYksHkXBx/eej3M6KXjwzM4Y1bMYNXVuvDl7NdretxQXPDeN3IgW+RlGPlUuitYxnypqF3Ziod8FWbyfLC+peKD99m6svsSGvvlxmM1a9ChyYEC/diipDsOhd6AxbsWrC7XYEtbg2nfXyL6OHk/9iAvfmI/Dbp2CcCi1nsa+Cld8azvmeTmt1xFPi5jwL2SWzIOzZgVU75zZcnTv5C+rFFQscvmlYk0SL10+FFcOaQcdRSnZhQV4f4lXDrqZV5NAKNyM1/51NMYf3xavXz0ch3cmC1RpoVVSvZjcWMSow384+leWfQ//c8OQteYtFH4+GrcPMOK7Uh0G9O6ILYQCwVgSAZ2euIsf2ngNDIk49AZezkWLwQ4jDis2o2M7KylXSy/pXgC1fD4JnxmKxbdN1K6ur5erBuwM9jzbPprZhsLyCPGrECK/smrvzvKX5hS7k0G3vY9aYwGMwTpsfPZiqjzy/1peosFFZmIj72CSVcZemBdn4gJSxYPwrfgAxjn/JZ5QDj35aV5nc+noiThpsoJXL+uDo9pYEVfUmFXiwlmH5GLuZi8WbazEhUf1lqv9X/ROKZZuLEFUq6BdUS4G6xrwwDVn0XNkHEWvXYtsxeRlEYUW3qZGOLJzUVlbT9FHvryKq5DnAPMqAjyBmidP8xpd/oUvEbHywnLYvcTH9550/n+pFBHyFTM31KN3vhltnXZEKDrgamGLNIV4ETUKZzX5sp40QkP8QsHd3yzCGNM3yJjzBsLHUSEveAbxTifg0fDF6N0uE+cP7QBPfR1s+UVorHehMD8L5fU+IqHMG7g5SuD2Kavx3qJGGCg8OqmjCV+u9+DdK/rh+G68O8HupykKJUrE1ABvNA51wIsooVFRQR6URAIen0+uJ8JTPZl8poUX8uOmbl5RWJ3Qy9UD91b+v1QKMiKy/CS5l6RczDVaPQfRaU9BrcuBbcPHaFQXIOP6L6Hk9IImqUVIo0LB7dMwflRXXO29BvZgEo9a7sEt5w9HaY0P3QucKKmoQRuKQgwGsubmZlgzc1FVshbtOvei5wn4CdLVWj3en70EK5sEtlY3Y6XHgcnX9sIQQhheQXh3wgp73atT8d3WKGzk1n58kAhkcw1U5CJsegp7W/jEjrwiSAhipGtVFPHw3kJ73yh30HEKbqPkBYl5rvlvFbYgRU+RhDaK2iYPxOKvEdK3g7rkEwR1dphVfgRmv4yGJ4fTiQGyugSK0ARHWz3u0j6Kog034ZMVdQj4I+hemAVXYxMyrSboKLpobvLBZHXKyCWp5vU8qJBJqXgAcUQJ4Z/HDMLdJw3CiN6FeO3iThjSLosqbc9N0rxnyvSSZnI7RlQYC7G6tA7OwvawGVMTrlkZdiaaRI3pWGoG/b620h6ESsGTGDWyqfq3CluecG1G6MFuyHwynxBCjbz1/4VuwAUwhxuQtBbCkCxHkXsJFZCCr1Y04uLjeuPpd+dj2sIS3HluP3xw64lQh91oqK2RC8qZTGZs3rKZrFOBvqX9gCdhszDx4xn7mXo7moIetLGHidh2x+k97HLQMW8VtSfRUuQyomseNLEIuhGfGdq9HaVq9z2p/6schO6DRxTwnmZyB66WY/smTCJ9n1+A3OWfwW0uhLpoMOyls+FTx6AaUw7tV9dDte5LhPr8E9Zzn4VIhHH0Ez+iPKSnSkxgaDsLPr5qMNyN9YgR+dPxOFGzWVot+3cme7zoC688yL4+vbZY0OuGLTMHcUo24xxXKquPVPBfWHprCWP92kpe9Btxv4JCcwCOAoqmOI7e1dIM/6P86ZFCaixZk4/yH2vcisAzhyL66kmIyEXKWwmfKF90XPHRR+5MTh3jbTZS+MAMPtVWae9yLpF5gQx/JXRdhsLV7iiYr/gOSlwHzzGEGuOakXHes9CrImimij99ZB9kxGqJ8EVw0xk9UVVZTffVw261IRyJyOWT5Frj/jBiCQXecAA6qwW1dS7Y7U74PT5Ys3LkpCEDKYGJ0mfg3lVO2m4UIm2vpeUuurcbWSKKpKeCwkwdfBRptORwv8ufHilC9DIRuUqEPIi/dTbi2V1hqtsI5bBLYRx6TeokKWx7zDg0cnFTbmzmjPGLw7M4WTOrBW98xzyBd1NWQg3QJvwoiRNhizYhabTDpuH1sJxQqXVynQs1nfvQlPV4/edyDOzTHtlUOa9dMphq1inX6eJF37m5md0DF6VZp0WEPuvNJhTm5KKsqkL2U2RmE/zvEQ1+KXw/btIuKSmRkQWjTXl5uWy95PU+GY141b/9LX96pDDH3fBQBSZfPxa65vVwrPsUyaKuUOt33DeEbY79rDbhgyUaRIKXOo4R6yaUUZJR6JKx1L5cBMXLXQq2NvqgNWYiZu+KztlmxA3kEn5cj/nVEQpHmSYmeKEfqhktDu1NPjxoxeLlYRQRd3AHUq6BV/Xh5mburWTXwQu6NHqDWOvV472FjfhhTSPMzizkZGeSZnIq901YKfg5fO/0CoasHKwovPIfrzHGyri/5U+PFD4y7/CEG2AKrIO94kc0aA6BfcQ5wKgxIPK9XTjOJFwIEuO+7j/fyw6pS44bhPysTDzz+RyMv+BIFDuMeGPaIjw0rRZ+jQXvXtQTJ/fNJnVK4NC7JmK9phsyQmWYdv9p6GxREUzTL0JFChVFvTuBGnpGvywO8UhpWrrYuaK44YgVgt1HXVCPf749D2XqDDiEDz/cNhqdnMQc2G/sI1IwCnGl8zN4H3VeX7SsrJwUJFMuHsMVx/0gbdq02UX08dvlT48UFiLw+prFUMy5qO15IRyDRyA88J9oaHTj57IGJKjAWB14rMJlz3+Fwbd+iKKO7fFDrQpvfb8ER90/BSpi/aMe/YYsToUPVzXI9gK9zoAvf1oNrytClq9Ck+DVNFzwWXIR8PqoIpjGqolEUmFTKJiXY0X/XIoWNBTetRpzwVbMy0Vy0zNvR2m0OOkuzBc0CChabK1oJmuvhDcUlorDLmeXwkQnnrLPuVuasKXBh0ziIEYV8Q+DHjo9KxYFl5okBClpY1MDmpIatG2Tj6qKrXh/WQXen78O0W02vpe2TorOo7mSdXMQLplK30PQ3EeS+vXPKVxW1j5HQMx+EiIeg+H8D+Ei6zjk6bX4csVWLNtcgXMGd8S6Oj/GzWygWN6JNRtqMLxbISyqEBZHizG4vQNrqn3493HdMKxLDibOXAZVIo43rz8GeZk2mPVJ9O2Qh6UrynB2LysuGt5Rhol72g25tTDYsqXyUpNOixZuTxw1zX6c1iUb5x3RET5XPZr8QblnOxNSRhaGf3Y/vCoh78vq0Wtg1cdw6uOf4ImFYbw3ay2sDjXeWuXHiE55yCLriMYTqAwakWnSwuR0osAOVDRHMKU8hu+XVuD1xR6UVlThFN6kR/qrX09/nNKtKf0GGiLvujVfwl+z6c/vPngSMQehqanECixJP95b7ML4SeslvGuJgG5+7jzUxVQ4bMwnUAx25FsVjDntELw7Yy365qqxcoMX/7r8SBzf1o4kWb07EEam1UxGEifj4x2IzVDqtsCU1wlN1ZXIIotP7aOeam/Yk7Dlc9c1LyXJiJFUKdAm1ain0DVfpUetqxoFufkUtRAa1dfJDW4ZVViBGGUYXZioqsJhTC4J4PUpK3HUyM54fMpmnDUoD7NIUZ85ry9G9yxGUygOd309jHY7jnxxJUZ2y8TcpWsRMhdjqN2H2gQpjAjg+7tHQ2jMe0VjmGXFp42Ded7TpN06NGqyDr52Cq4q9rFHPDQFq0JOvH1SBg7v3x03vTYVxxw1CFVr1mELslBoiOKukbnwGbLRJtOEJF3Iq/mxcIWkdyzge7l5q2sen0BQqsiF4kkdmKPw2AloJYHlORjMCbi4+MXtEWz16R2FWgv/xpEBC5/Ly1jzAJi032cewGngY3wtLxvtofD2lJd/goHSGI97cVynYpw4+hCM+3A5rhiWhxuP7ILr356PyRvrcNHQXpi8bBVuGNEFT89yI0buRUvk+uJDM/F/x/RHkdPG3Ta/yg1k1dP/gL8BybdHwdDcgMhlrxx8SsFrUGwf60gVRrH+Nc9/jW8rVLjyhM74z7QK5Gi9mHTLSehoSSBIKGCiEnJ7vNs2fuXxjbx3GAtXIPt6XqKZVSCRSMJHhM7qpJCPvmsJTXgt89Q2WaQwhAxcoeklnVl2JnmMHOlnsdJxEbOr4AiitXAUwQvZMlIIexaGPjQDap0R6kgN+rbvRpFMI1RGDVZ6c1FyU3v0eHw98h3A7UMduGN6Da7uYcbG5jDWVTTguhP64N9H94SvqQbWzAy6D+/6vGe1kIrta4YhMxdmRSBEaMat/7+mTH86iah4B2CdXBkXiTBen74CCxqBHm1zMH1pAz4+sw3WPXgGnBSaxonoRf1u+MifcwGkha04bQtstVzBLGpSuIa4gsMenoHOt03Be9OX0VFCBtKWeIz8OUUDXMncXsAIwcqwK9bP56SFXQSHkewymEe0/o2Xv+7YsaN0IaaQG9ed3h9ddU24+szD4d5cg4IMA+q9EdiiFVBRKDw4K4p/D1aRQkRw81EZeG99ApvcTRA5GcizK4jECNOIKJfXhVvc7a6F88755rQ4M7JhlmUh6N1H7jX6J1IKhm5+56HrIiERgCNwuTYMHZKcXfCuXmFoiSF/tmAL/vnBaqzyG+GKm1FaV4Nrj8hFZodCRBMqZJF7qKhrgsNhlwNnefXgtKQrlK2erXc7WKrwzvQNCGotuHxUMVYkMtAgtPDUV0NFsF5YUEjvhB/p03cjrQfVpoWfx89lVNqVZBUU4e3P56OaIiE3Kc8Ro3tgIJHlw7q2xZfXjcS493+GYvSiT++OsESb8Naczfi/EYVQmg2wKnac0qM7quuqwRsNZZp0qC3dSmUYbynT1B9+46Snd2OSYzwZdVUJROktrrLDEDf8OaIPrvCkKkIQHUBUZURYpcHH8zbh1a8XYECvDnDw3AYN+XEVwTjlakmlD/94ewmqmwOoJ2JYZNeigpTjpTMGo22OFk0+F1RJLQryCXZLtsidjtOhIKMEv9iC2ddzyyBXGCsG27wtwwGz3YA3fliLssoAZsxdjX+eOlgWpkaooWgIlLl092BOfK80p0gLP4OfyengF6NHGmX4XRX3UyUqWLqlAXoiQIu3BjG3JIiu1iCuOawzXpq6DKVuK2ZtDGDUoW1waqdCUP3BEiaLV1XhqI45iEdjEhF9AT/0VpvcH95OCCMJBqUpGovB6w9QeJ3iU/K58hNvh5la8Zj//CmQgqf3VzRrcOeHG4n0xLClsg6rNpahY44GJz74BULMzvk8PjmhoWiBwFFvQERtRp2SgcuOaI8LyLJOfelj+Bv9cGizYTQZpW/n7bXlZS3cgYUrh6G89ehnuTg98Y7ONoGjiglJiKCGyVHVaq04+dGvKBQk3KLK4sWgW0pyl8LPaD3YZWdhHsLPSnONtMR1Ntx80gAsvu8U/PfCAXjzqiF47twOeOuaoykoMODZK0Ygh8jzLQOz8e2S1ehF6Tw/axX6dyyC2tIWcXcIoXBItoBy3hpqNqIpacHIsV+g/V2TsKiyGTqKjDIzfn2w8J+GaP77gwXIz3Pg5e83km9X44aBGty++mSUjXoGHQ6/BgmDWc6wEgR1qqQGz09bgblbG3FU7wI88HUNsjUKXJoQKm8dBW2mQ0784YXlmRRmE1Ry2wZXFn/m0DG9awErC3/mY/UUMjroWBahx00fL8aGmgiO7pWNV2dXYkh+CB/cdg4pZoyUmM1p1xXvoXs5iD+kUWBXwkiRHpHNCsoiBHehmxAkK/d4fHJjXDUhZEZ+AcKNLjQEfJS2HAx79DsUGYswJecqaMkATP46RB7aRGQrF3FGxERqR6Sw24cPt3jx+mI3rIQgBTYNZo8/RSLeHnRayu+KFNzawL2YnDCF3nmoTKU7gDa3TMGHKyqpIiPEvgzIVHvx3AYnosYCWNa/B0VLCqFEEKV/co6kRo0bRw/A59ceiYsO74Ozexmh1wQw7abjoSN/zj453IIK7DdrfBRd6GOoafTBE46joakRGZlZaG5ski6EIwPeMKZr124wanm7KRcePbUnLhnmxONzq6j+Yzi6bxcJwRr6lySFiBP34b1HyOTlHu8Jgv7py0rwzLRNshMPSYpa+H0XwsrJ0QkrbFpUvLIOvevo3skY5TQeh5OUQE8+vyGQWgejwUuRjaYDitqYYaVr9aoA4nYz9G76gfwqt3yyIXBetJoIhvbsKEeOBbUGdC8inhNvGYT8K/L7IgURyBiPlCYSGVz+IUJrpsM/8CrcNV+LTF0mRJ6Cn4nxb9V0whOHBnDt/GPhv+JL6LqdIRdzEQR/PI5omzApVbgKqPhVPHubF/lgXx2hzPPwtlQbgYYqyBsTuGPyOqypacaJh3TAdf0IRon9F+blUnTil8rDEULaclmihCILyghhiLAN79JGvjMxSxDnOf7eD7BOk43h5hC+uHU0vt4SwP+9vYKsXYM+2mbMfOAcSilT5T3v85zeISktHKZyTyhzHXZvHPG4vV7oKDS22p3EFcy477tKPJI3FZlLnoe34AyEL3gZSrgBUU8cWh1xKbofowznZXWtB+vdYRyeoUdOoY1QODUabE/yO7sPtig1tO6FiL13EbRNVfDqsnBs/Gl0pgB8dM/2OP3wHrAliCiqeYvpJhiy2sGkolBOWCTJbA3bnPQJq2qwalMVrj99EPJ06ZZPJk2tck4oU+JNYtRjM8ngSK2CXqx+8lxYyeVoNHrp31srQ1p4wKynpgGKPQdZNgpjqcKZmvEw/p7jp0JHwGbP0mDhPaMxce5K3PxNLVmoguxwNRY/exXdgUdI7p5fpCU9CIddDjeBb926VaJJ27ZtsWbNGgJGNbIoesrMcaAmbEHnzAhy71qKwtwM1Lo2493zh+GIAjuM2dw2kRIOwPnJKp6qQFnjGWONngDdh1zWryjFL0viAEpCUSNa8hPiTx0NbdCD6OBrYI+5SQGMCCTVOKubAw6i9s1BLRpJu7WmbCjkSymYg4ZDp538+LJ6H67/cBUmLdqM4x77EWHync31btRWV1NB10m3wJYXTpCjSiqwRtzwajKQa9Mj6m9EKJ4g394oQzQmaAn6zvuaMKFkmGWrv39hDY56dh7eWVrJGUAlnYdwEOcfYsU1F/ele8Zx5qNfY/TIfhhVGENO0oNP7jmfrI2nBvy6QrCwQrgb6sjt8PxWLaUrhIzsTKzfuEnyqEziOaS15BYsyDM1wVMVwD3DiSe5qtCGOMSI3nnQZRq3KQQLXyfHkFPZCtBvGiMcNgeiUaLp9NuesOB3RQoecOt5rDcy/aUIGJwQvU6G3uzEhqyTYeo6BF2cGngbgsQhUn6X5y+k50juirgtK6/DsW9sgDEZgY0I6IaHT6bKZzJKeMHhFr2YRKqTMei0ekT0VizZWo6hXTvDwmMstGriGY0SqrltgdMXIZcUoLBNCTciqG+LUU9+J+/DSwituPtkqjIftGorTntpCuqDeuIuKrgMmfjiggKM6pZD8T4jGlUu6XCSXOXeqQXpWzSBQJT3NHNg4dLF6NqhHcrKKkg5CqgcTLISOarQGq1ok2+XSgeNifKbZH1BnML1X+upYUTkjfzSW37tjgz/rkjhpSJS9zwRQRMRoVgAKjP5uJnPoJMzjiJ1CBW1NTDZLJIs8TgCDt1219jD0q9tHq7oZ0JPSwxv/PNwad1qHrZPqMITY5jhc6OVypJFYZsNKkKK4/t0hlMfQXMiiohWJQfIsEIwqrgbmmAm95ZtdkDr6IBNVVXoWpxNUTBHPjHECHX0FAUlY3EMOaQLWbCNKsMCXSyIjDy2Zj2RvwS5ECpsSsO+FK5Kp4aJKvzpH5bg5fkNWN6YhN3hRISexX0snEZu/WybkwmFnhPWWIg3qlOLpZHy6ZhX/YqwEjBvYp61J/mdkIJ9vQrRqfciueZbmE+5HzNcRgxY/Th03Q9F3SG3odBsRNwXhl8VgoFCTqvNKkMr1mwujF35fKkFCjFzLTHrWAiK3oxo2AefJ4rc/NQEXPbRvDGeyaqHy+uHw0lQy7xURAl+fcgpSDXkyEYlQicl4kWlN4YjH/8JUYMFh9oDOLxfAS48ZiCKCC0auZnH04y+z83BkGwjzu3dGaMGFSPXroWiMxG1TK0hwzbIw4v31u6SpHRlzQkc+uIMRJJt0Sm0BvMeOVdu5tfaL3CvZmqlJia9RGQ5PNZw079KRi97Kw0N9RQBpdpp+HatMeOAIgXrLi8uKOJuhGuWQbPgSZjd5WiacDlumJbAJ0XjED7kZmSRZXkoFufcGiiTPKCErYNfjBq71VtOPSsESYiYFXMJk8mOPKroNDTyPUw2J8IRFXJYIeheRBWIcBIbp/OY5LGwu+LFhbg/Iiz0UBkt0Ku5byGOy4/siyKyZOiNyKC0bW7wUSk6Mb/ZiQenrURelp0UIjXDy0CKwJXDSeNYaa+FQk6dniKbqAUmxSVHhpkMdCd2E61EugjOGu91RiiV2gBv3xSCuVFGdg4aAwEypqB0RZJDybn1B1gpNNyTRAUdUVkxZVUA2lASjeZMQgIT7j6jB/514lDoEhG5lzk3C7NVMzFkl8HfuaOKQ8XWnUhpYUXhF1+T7mnkns+0AvF7eog9f2Z/zJJWlvQ7kzyGUz6Hu8iJmaFnrh3drFE4ws248ujuEGFyYXy+/C8wuE8XdFY3wBKqx22je9A1ZKd0nZpCWF6onU1PxUPId5Hu3YlCJLqtFXjzgs44r7sOk28cTlwoiMRO5Hp/CM+eTxLymuY/hcD9RWh8oi3UkWaCoZSBHVD3kQqLBJZvqcPoV1bj57NUsG54GDMz78eErUF8df1R5MebETJlQRPzSCtlhUhPlOXv7ELYD7Zej4GFlYGtnDkBK9DOYWVNDYd5eduOeYkz8Ob6uxIuAn5mRoaT6p7O5/pUJVFW60bbXAdd20D8oYgUIqXkjAGsQEFyc0xwI2S1vA9rWdiA0+6fCKMI4cuHL0GRlhcs2XGsxe6Et3OgAJkUK4Tymma0y7egGXZk6sKUJtKW/SgKxTncjhN7pDuM4QaoKb2e016DffAZhBLOA4sUPG2X15zKIf+u1/rxRnUhem66Azcu9uPIYiPKGgNIEtnjuRUcaXDlJCgcNOkMcoRSY2MDYvEwXIE4wsQZEtxKSL6fQ0h+5zg+3fGUrny+B1t+YSFxBTrG7VtvzVqHB+aUIUT3jJAy8SyuMC+YThbOwqjBbioSIWdH16cYkAZ5Dt40n5XARN9Z+BlsubzVpRY2JpSsEHwfgvKbn5+KpqQB7foOw9RZywmMed0r7qlkVJM32K3w8/jO3N2fYbcSVbBDHfDsd4VgUQtubdEg0P5YoiUBRAm5Hd2PhVBS81kPLNEkw4pTOT7/7WzMKzGiV6YeunYOtM+24NhMNSzEIXQGI7lFO7mahByyzi+/z494LAJvKIIFNWrcO2MLhF6P2VcNQdcC8rWEImn431nYZXDEIZWEQtEvVlZh7Kc/4tKRw1DbuAUvX3ISwWeSCC1AsQ8VTuo+XAw8WprRiRWNkYPvwwrIzcatu953Fq563lHgsS9/QqWuADNmLUKNuhBPnujEVaMOka2RCqVnpya1XQpHXJw/Lgd+bjok35/CZJUrXaeEEWuugM6oRdjaSU5O0hLhOqBIEVVTpROpuXjEcPzU0IivFteiLqjGsy+/j5xMO0UEDqiJ8CWjYckl2Po5uTqDCczrzI4MfLzGj3y1HxnqGCat3oqtW7Zg7dq1KC0tlU3AFRUVklNw4fFnLkh2QZE43Yt8PMEL8noejv/8VIM56xlt/BSw1EP55kbE6lakEkqSRgsOTfkzd5SxorByMV/Zk+3oSPm9dS7cccYI8OhOfVYh5p3bhOOwiSIdep5cB4Djg1+X9HPS79xHwoqyp+fvq+iUGPT04lZjTXY3KKQQZkofjzJjOeBIQWyJyG4UcQrzbvp2MyatbIBTFcaGx89KnbNb4e1b1Hj/5zI89ukCuDVZmHx1d7R3EHRTRTGnSEcmrExciWzh3NvJ/IJbBTVCB4vdhoG3fQqtKYqAqiO+uL4nOr4+EM54DeIqM7QPUMzOLF62/VKCCVpZydLLEXKF8PP43hyhpKV1sVW7GpCfm4NIKIgN9UEUzrsH+Zs/pPtnIn7COGDoNVToxPJ5JnjLNbsT5lDcJsEukBGCn9O6wYkdHt8jlRJOw96o2i+FzU/egxRBqHk0BfOkFEocUKRI3Z0fZISJSNyJvew4v7cVP91/Gh3/NV1krw1cPqwdZj1yJjY8eQw6Wgj2CeJZIbjAWAEYZlkJGPaZl8gK1GhhplDLrbJRSBpE3+65qNT2gi1RB5FNBa0PUYUNRNKcRIgqgUyjpXiJS5AicOWnG3j4GYw8u7IdbmDjqKYoJxf11bUUQprRs0M+8ppXkNt00N3IX1fPl2GkOrF30/tYuVk4jyycHm5xZTfGadAS8mjIyDg1e4c9u5Zt6k2cKOVCt7uN37WZmxtc5H7k/EjK7N6IJH08aZgu4dVcXNXVsuJ5aBsrBFsQVxqHr+xCuEIZQZbU+/CPF39E2wxyT5Td0UPa4pu1EfznhFx0Dv0A/exnEOt3EaJ9rkKU7m0kl2Wne2oIEbhCWBmYn3DUw+9cMa3dCLeWskWzUjDf4MqUFm23YP3qheg//19QtHq4zvwOtqI2hBR+usomr92TcHc6jzTn+7ce6MtoyKhFmZPGIltFZAOWbLnYr/K7KoX0JpKNa+l975SCQY1pXEqLKcQTBrIaXoIopetsrcwj2PdyVtiyWE5//jssqxfwK0bcNtKJxVvdGN4uA7ee1BuCZ1nFTfB4t1IqMkjZktCrNYh4CYV4gZKiInlPrugQVUScnuEgpdOSUrA0MIrQc1hxWIE4LRw2c1rc3mac+NpGcl8x4rkBHHNUH+Q3luHu848BByu/JhxmMwomkwop4fYmKUFo6A+EYGicTwGlAxkdB1NJ8l6H+1/24D7SusLvBGkKT1fjauXPdCzJYxZYeI733on0W4LHLqkkA2YeLMFSNnLtWlgduPq5PKkaJMDI8QKEFkwKGTHYit1+H0IUwiZ4RHI0gpM6F8BJZMqkeHF4pwzZJnLLCX3lbjzepjChSjV8Xm40U1HomSHHMjoyndIVVVVVYfXqNYhHKBohl/DBgi0486mPUeOLY0vparp/aqwl8wxWhHSDG382Ujj9whUDkOMvxbn9M3Gv9hOM7uwgfhNoKa/dCIW+9GQILbk2yhv9l7MIE7JFM4oIH1v3CTRvn4CM14fBPeuZlJUdANm9UhDhkgs7yDhdi8oQVSXVzhQK8Q59cCJembuF3ECCft79Wk07C+chWjoHwTdORWz9ZLqWq5yPcsb3Xrji+MXowBXCCiK4cpy5eGeBCxUhBaWaGJyGKN666kgMKMgkVxOTA1C0Bj3BcqYkkkajQboftnRe1pBRhr8zN8nLy0VVfS2mbazDkz958VO0Pc57fgqSCQuCfooo6PlMCpnLsPtg5WS35bBbcVieAZ+PvxB3bTwPGfOeRefJZ0CEXVKxdydRghF1vBgm0QbahJfsRI0YoQ4vFQ3FIBEhWfItYrp8BMyEZKu/kEN4DoTs0X1wxqNU4Jfd9wbmB3LQI18jh3et8yXgixuxYuxQsjLbjrO/9yBKqAbhh3rDovYgqCVecG8DqWUGs4ZfHfiRFk5u2t+ytbKFsq81mKw44sEJaNC0hSZShVN79MHUrS7UEruuuXcEAm4fNAz/9FxeeSatWOwmWKlYMZgTsBvg+/LAlgQR1tU1AVz0+jIQx0WGw4d3z+oDt0WL7CTRZ1IIdjF8PiuUjFCMZkIdI858dQm+bj6K3BI9MxFF6KZVMOX22a1iiFA5mt48GslQE5znfA/RrgdCc96AbcD50DkyyWzI+AKrEXviSCQpWjBe9wVCuSPkjkX7W3asTlJK1r4og3oiiI9Wu9D7nq+w0d4XQzLVWNEcRbs8K7H6bGRGXURcdUR4Uo5gl0IVyBggXUSSuDL57QRVSkJjhybB0+PYc1DlUEntqJvbr+PAlNeU4FZIdlTcwcWWyefHqRKSXj9VjpO4QBCnjuiHtpkGXHPsEDIuBdUWA7pQxMFjFNq0a0vXZcBGboLJI/tt7vdg18OKwFaefudjVkILp96Iwzrn4Oajs3FYTj3euOxISlkCeVqrJJ2MKExwmVvwdYxcuQ41lrqCKKuoR8nRzxOpt6K577+gy+2xR6SIzPsSzqZy5JFier56CcoL7ZA55WGI59ohHlQQVhF3MfeB6cEmWO+vh0YqxG7t+X+SHZQibohAT4WrF1osrArg2QmLyQosCBP56XvEEOTpYhh76hBc3T2Kd288EgVU6Dz3cvdC4R0RNx6LIMjqhDEHhkvfR7TT8Uhe/CnUhkyEvR40NfqkG0hLqpGZ6WiqPyDJI4dI+UTYLyuALZtZf7TRDWebIgT8tahqUPDWT1WodTfj/YUVuOrwfNzVw4DP7jqHXEdEsnpGBYZ55iJpJWTU4c98P44mWktCS3GLEsDNow7BrWcdBWPMI1sbea8NRgWJKIQw/OLvfH9QKHrd6/Nw0+ntMK/KjudGLILz3JdljvYkmg6dKGw1sXXA1tFK6EcIahHQU7isJeSzKs2ydTgtqVLfU9n/dtnRfdAn/nLqU19haUiNvnYFy1wm8v0Kfr7lUNjsWhQobO0ElcyMee1BJhq7SxsR05BGjQfenYZabwIvXHsMLFR4fH6c/vCQ1vSYA2bx6Z5MJ7kGTZLwijd/lTNvVAhHiZQSo+dxmmmSF/U0AZk5yDKr8PYSH8Z9uoAUTYcsdQIzbxwCg8YkB+0EIyFCmJCEew5j2fVwMzaHfukQkMPZ1kPupRBI8SgwRqj6ilJkEBqEKB0qDcX2VCZ8LisZux0mv+zKQr4Qgq7laP/x8XSxAf6hl0A543XYyDDkYifc4bYLaaaSt9Wvgwg2INnxcCRm/wf6mWMQ7H4mtOd/SNeTm9KEyVB+Paz9X0UqhVQLqii2y3J3DPd9OAczy3UYmJvAmSO64bBOWeiUYYQr1Iw8K5E7KhAjVTaLvHQ3SiGiYTw+cxOemO+DOelHR9L82WOOkfuEW+lpvGFLVGUmb8nOYrslhSJReBvroM1rgyPvnYgY1cxNx7bHBR30CBmtslIZMaAOkVciKKeQsuPYr3DtkZ3x+WZSkPPboZPNTMrLFaeHv8lNbioh3QIrgZosm0NMRifeYsEdjKN7UYbkEa1FIWcqYx9SwrqGZrnRjMmoI57AHXepbnsmpuFIDHZSPp434rLkQjP5bvTY8CoUfRIebR6y7lhGUQW3ZnIovhshZRWGEBWaCSoKoxOk/RylcalI1IzFEdLHQXQ2df4BFJlGDjRYjnvqcxz52Bys2FqNU/oRuYl4cfawduiSa4GHfLlNZ0UsGSMLVCEaI/uh63anECwqKnBFRxYQJ06g4rYAgZU1VEEBP7y+ANyeKMIE5U1N/GqSjUT1dXVoaG6kQopjDkU6IUoiryX33KyN0BV3lfDNxJJdQMATgScUIOtsxOD2+XhkhguN65bKWVA6PUUavC9HICCHxzG0c8jIUM89pQ01pdgSBI54+Fuc+MoyXPHcZKroHaMg3mtIKispsdliRobNBCuRSBURPeYQzCk8HiKnVh0am5qRS2jxzoRp8PQ4G2ojhasJNRxnjEdSSyEpudk9FBU3ndLvPInIKB/JDc/cBsqxnVQlveF3UQiWbe4jkEiizd0zYSN4S2q9ePvKkTiufQ6aXfXIyMwl6w1Jn8uVx0SvdXv8roSZPW857aFg+9kZa1Aa1CFKhmCMuvHMKQWErFnQkwtiwsYwzOydSSRbry9Bz/IlUWvKwplv/AiVzoJT2+pwz/HtUdSuszyfk60ibeaJsXoRkkXoIn6S6SA+TiQ4SVENC5/XkkX5DH7xnE0R9eH1FY14dGo9LMQbdDoj1j94bOq+O2k6H2NUSF/PysvC+ee0hH3ESzLyYaRI596PfsT7a9UoyrHj+2u7w07KoyUOIvdl3wmJ/qwiF4DjxqMAWd8VwzLgIJjPNelxeA7v75uEMzuLYDHVpMsdRelCa00MdyVszf6EgkytAZ3zzViwoAw/b6zAgM7ZyMnvCCtZHhc0d1fLlkPyx3xPXqTUTpFJwKxBz1wVlt91CiZcOxCvXnkckmYttm7ZKntI+VwmXgYZvVBaVQlkUiUlKG1xIykcIQO/2M0wl+AXf+ZjoVgSm0srcHKPInQ38nbVFjx5ajG2lGyQnGNnkQpOwgrAisvKkEvRi3Q/dL4hIw/GUB08r56CB7degDXHzUNNQxU2VTeRwiqELMSHDhKFYFEp8ZiYXeLC+W8sJNTS4YmL+uLiAXmkEAa46uuRQ2EWKwE3v7Zui+eh8xzS7SysNOy3JZkLhGBW3Bj7fTl6FmeirDqIiSvINQ3riAdGd0RtU4RoExdqJqLBkFQSrrRAMIhcIn06+lxL7iRB/tRsNdMxQqxwSHYOccWkEYCfxZ/kzntJ7l8hwBVxxDQGIqZCju5mxeM8yEqnY0XFxZKw1ldXkXsBbISG7F44r4xe/GIXwc+QSkHvkWgMgVCY0uGEt3orItl5yNVb0OBxQx/aAMPb58OQdMtu/wuyv8b7Vw2Dln4/2ETNi4h+tGAVVCae2p6Jz39YSYf1FHEIaQ1syfziuJ5dBvtyhk8utF0Jo0mazZus3PoXwaVH9MHaCh8+XlwNDyz4fvpSikpMaJ9tRVxQOEdWxBXCfIErIY8UkVsY2SothBx6A8+vCJPFqeQ5PLqb78/oxZXM19ZXlpFJJ/FzQxRHPzQJ93y2Vo56jlCUsX7jZnkvRgvmAZ06d5af2dLDcZ5vkZStk6zkrADpvLFy8/1ZoQQ9Oxz0Qq8h10PpVWW0Qz5xhXjdCjim/IP4lxXWYA10yTAqTF3x/rVHyoa+g1HI1SVxzUnD4QxvhSW6DtecPRi+inKEmv2yMLgQOeziSuDGnTQkt1YKrkg+Nz1KiZWILY63aTbaMpEfrce9J/eV+1PwBKxO/Xrj/Ie+kJWskCXpCPpZuEIYAbjCmBDyfTn05O9stVxxaf7Ro0cPqZx8nlSojBw8+Ok8/POl77AxasK7a5oxv6wRSQpRHc6UxXNeuIGJr+f88HWcXr4/owYrAYeW6TYLvoZ/43P9pJQxUjqdzY65G+sIRwmxwlFo/3sEjJtWIuPDQVh4TRmWDPkIbW5aBK3Kj6hpR+J6sIjm3vvH3/f6t6sRzSjEM+cOwVHtsqDJsMJAihBtYflcYBzDc2zPlRCOJaCEyOaJ1HHQFqPzuOBYWGHYAvkaXnNJY+W1pDRQUQTSrn0RjOY4csnieIrPKb0zYcrMktYs1BrpBrjSWbjCuGLSLoWFeQcrR1ocdgrztDq4q0mJtSZs9Onlhi0VTUQKSc+uOLIbcnREDsml8EJnrGAskrsQ4rBic35YWPH5OysBt1JyeJmbl49GIpFaiiKyM3XYHFDjmZkluPfbBopqqvHhsmqc63kLMYOQG8zN1R8N29Bj0cbBkQTHD8a9br7/M4nqp7J6ccGLCyjqCMKnMqD88TNA9gydQkiQKi9ZwYwEHHlwrB8IunHR26sptFPwyTWD4W9skoXK57E1pl0BVypbJRc8V3bGuG9xYY4Jq/1J+KMBvHvNSHTMciDUWI/coiJ5bvp5PMiFn8UKwQiSfvFzWPhcySPI3bMF/+vdufhhQzMcmhguOLov+hY7MMwWgSWvHYwU5bSuG+YWrCBMhlkR0ySX087pTK+B5ardipy8tqj3xXH7l0swf60felU1jht8CNpSxd/6kwVbjp2PvIVPQz3iCuiG3UCqQAniBr2DWNQOsuwgTGjQF8FkYCuNUfgZRBORJ64YLkCGafbJXNFcMWN/9GGzDygLaXDWGyul3+UXVz67Di5gRhWGY37na/l4AaGFhdCh0mdEtcjF/R/NRdzvQU5h8TaFYOHPjEzSlxOEc0Xxs1mY4KYlBc68g7EaczfUERXSo0mdjaaAHze9thDO4g4wkW6n1CflntKchxWWkYGRiNPNCMfPk0S0Raz5HfD4xLU49/V5WF7lQVyrR4OpC9oXFUAV9uFw9Soc9bUTXx87FeohV8tRUbw008Eu6h55Nky4uhduGpGJ+WOPI5gnomVyIsuZWh+BfSy/y2ZlKjAu2M6ZxO4JkrVkoR2yTOjSpYscmMKWzYXNEC/DNvLffC1/Ziuc/tAZONyUgTghkjnhRRb9nslkcyeIZSVkhGDE4QEuXKX8zgNeeF5GWoG0IkJuRyf7Bw7rSkqkkAuKuRF2JxFWs8pw6wC7jNT5rACMDKygjDjp+/PvdrtNug5WRv6dn8kr/r/781psaPJiWP+usFCaeQ7sPwdl4brTD8Ws+89A+ZPH4KzeGjneIaK1w5RMNdUfzEI6oIghd3+AhngOOpvcmD7+PIq9I/D7vHIsDVc0WxELWylbVywhMHF9E/zBGG44phv0LYuWtha2cH6xsDtgiI6Fg3hs6lrYiSQGw0lYajZh/IXH0smprRe440dUrUQ8rysRujYUjpIHMwrkW71o9BvgpkilmDgEbxvNYyE0GnqGOkKcwYSIJo4gadc389bhnVklePK64zEok0gocQ1tcCMFJlE0xXKQkZ0Pv6tOok+M7ucnBc0QIbmbsJXQKBjXIETKk5HhkGMYrn1nLr5YH0CHZAUmPHY1ivTc+MVzVWTW/pKi2uByi5FPzYeGiF4orkPpuKHItJhkI1B6SyZ2AekogF1DNBKWw8RZQXzRBAqL2sjzWktaIVj4s4oqgcIPfLi0End+spoqw4qnTszGVaN6EoMhaxZxRMa3h1XVCLfODt+wW1CgeLCk403IK87F6oVL8U15CI4OxfjomwXQEEotfuACFBh4hVxe/JQsXi54Ti+e15mMUB6MUDWugPLCcCikuOF+Z8N46iukTEYEYsR/lCCiri2oMXWGkxTDpyFEi3uRneMklxeGw+qgEoqhnDhFjtMCPT2Td3JUeHDQwcgg91LUXbOdGGT0wJ704vCCKJw2CsUIdnlEFHMCtnCGXFYAdh2SuTszoXNmIaE3w5xBPpwI6M7CEJ9+sVVyEXJ8f/GgIkwZcyTm3T4Al47qy2eSG0hQRBOFOVoDjy4P1ogfOXULoJ/zBOJbp+Owu2ZgllePn1aHsWDyMliUfNiVLLz89WxSBFVq21eFUqwztEz0JQTh+SSkh9FNc+VK/PwyrpuGWctL0Pnfn+DQsZ9jtU+DchW5sNIJUOn0yEzUUtSlIY6iw7drGnHO81OwqimBdnbufeHxOYyIPOr5LwwTJLKd4tvxZ+Oc4Z2w0q3HSU9OgZvIX9jvQ15OLqxmPZo9TdLHs8Wzz/U1uhCnGJ3HbAaaU6vOtUaG3QmrGq9N1S/Pjj55TtnZkwpxNDAbrPD3vQjWhBuhbqciWrkBQmWGkwfZalTEFfyo0loxaEgn+KjSAhR2XHNod1ICtdwFCOpUDyS/WNF46A9/NvQ/FQHiSMlkAsm+p+LxaXWI2eg7KflrU1aiw1tdMaG5C45+cj7eLYvig9U+/OeHlbhtyiasrI/i7CenIqbmZYNa8sf6kHrIX1ZUQokLXpysy22TCQ2AIBXAgvuOQButQpWiI7RoRHaGhdyHSSICowYTNnYprAgcvnFkwO0UzOrTJHCfhO4TIj/NqyzwbGgRcCP+9b+JWwzE8dOKkMnd4BoDhvbIx9VE8vxqIwrtJjjJnbEwEv1CkqlpAQFCjAQlyVQ6FbqXT8Czoxbg/nmNsIeCeOnsfjh95emw1byPcYNVeHnJFiJZepw+oh0m/FRF4EOEOdaI9U+dQ/fiUPMvrg0tQkqREFEKo4648wOUaotxfFYT/nthF5gz81DriiG7sA3xBwWV1VUoLm4jFYPRglsvuTJYEdLhKitEuoFon4WRhucxyMm6FO1LqFbgJrqXJZu6zPRbAylqbovVcivo9lbVnYVXWrDI7U3oXFZiXSaMjWvh01swbnIjBhWb8NT0TVh4/BZcvaAzktaOWNJQjVhEi/72AA6jaGPFyhKMufxoDMrmZZspPX9tr7FNVIpQhCBSFtaYsKS0Cv0njIbdsx6lzsPQ4daJSGgzEaK4n/fd1BK5ampyk1JkwSVbMFVEyohTkDvhxbq4TaOooBgJNS/XQf+47vaiIPk0rmQKcuUnXsQrQApmpXcOKrnVlNs0w2zx3DhEr9TckT0IRTy8Mo2GTg/SiWYilSG1BZZ4DA/+UIlvlpbiwsMyccmofohQhTsoDye8swyaSAIvXH8cOlh1sKq5zYKVk9Iop9b9/yE7DMfz+OvgeKQAMUNbGCIV8NywnMI0LVWGFTZ7ntw/Ox7TwGDUIkDowFs1OTIz0OTxI9Npk4Nwg0EXHMZsWZaCtIKbe/9skqBYO0kKzqvapHf/YRLNyMetG3wkNfXg/w93sbPskGurNROurqeTdUXg7Xk6rO8dBzzTB/GGetmr6YpSQVr0UFQCGoOelMNAUKMg20QBYThEFh5GIGLF+e/PxsT1NVAx/f8TipZIKpPcVMWnJMVLFLkkAqMTY9T/r7IDUhC9oHieLIbIVe1bVyO77keqWAXxEVcgsX4J4MyG48I35Z4bRp2ZR1nKvgcuzx83VsFp1uHi/y5Es2KGKdqEL+86BX3IH//ZJI0BO2MBF0Ta4/3/4ip2JTuO5m4lkdJ5EK+cgYZsO4ptOUBdBUFsFB8NeA+XLchDsVKPRaeSu9n4Cd7q9BKe+XYN3GoHriY//caCGuiI8k+78VD0Kdr9Yh9/y59TdomRrCeaDv1hfKAe7W4qQaMjm46pobNaMXZle/RRVsGmCeLzUF+Yq2dj4aYqeA05yFU1I9qcIJLmxm2j8tAn19Fyx7/lYJLdIgXBAjNF4hI+mBMW+GfeDrPDiRtrRuPD+QFyMQmsOPwntFn0AJaPeg2Xfm9Cs7Ed5tzZF52tFCMIHpAboyekmqj+loNHdq8U5HEZHVLONUnhIo/g5K8Cm5v9yHDYoP/5GfibK5F3wkPQ6FoGvxB9T2i4DUELoie7waK/5c8se1CKv+Vv+W3C/ZIaVWr+r1AsCGskVqR+o1dW7XwE578HpXQp9NoYwl1Phumwa2GyZiOp4mWlNQRBHMbwSH2dDAj+fA0b///J32DxF5R0lf6mrqj9IIriJ0ZqhRJtQnzJOxBzXoDRWwm12YrEkeMhvn8YOlUQAXMbqJUQLJE6xE2FCJ73IZxdhiGaWr8JBm4j4N4Pbgz9CwxqO9jlbzJ4sEsLMPDf9ItQ4g8DCpZGAgqOURML34P/RwKKQ46Df+TdKO9yGsJmE6IGE1TqJKzJJpiTPkQ1DtQ7+0Jt4b2feTMcnn9EwsxExe3ofwPFn0H+ZhZ/mFCxk1flCbExMmxGbZ4nwJXBy9/xRiBqxQcD/e4j0+Hu2gz6pckTwPR1pVhTmYRJF8IZ/dqgbd10qOc8ClXAB406iFDv86E/9HIEQyHoEo1QtT8UZmt7aXwMIvy0Hdr097cxhqMImMjoiVmoZjwDDbGLpAhBqxBj0CUR6TYaMWMh9L4ayoMO/s6jYeh3Coy8s40MQFLp4TKR3kyOraCyUfM6mKkRFDwvlLd+EhoNKTGdn+SBuyrENHwHAW2Cx2IQ5FB+RevMCl6GlIKi3TSkJejmQtBTYo3wVm6CvnoxTMlm+DqOhrmoD0JaM6VJgSPeiKg2mxKog4EewDPc/uryN1j8QcKFzuNMCQZI8Zlqs7QierzjAA8qIi+NSC2Srk2oFkV4dW4ZPlxjQYXRihMtLrzZfxlscx6GSSEDoMsVMgJeESjSZiD0mZmo37AF1g4dYBh8CQJqGwzOYpiyCTh4gDPYOHd46n4RP9901SeIzn8XpvzuSJZ8CFuYQCvWHmGjB8a4H35HH+jPeQXB4qFQvD7kOAhE1BkyLcQlKP/pVg7e1JPMk4yeF5cnOKC069AcU2HJ1jrUN7pQ6LRiYM/OqG32YMWWCrpGhd6d2qN7ti2VQ4VH5FEZE9jwSklc2nvafCO6YRqSX90Ag68Wak02pbuJwMiLRFEHKJd+hebsXsjhEYN0ax4HzINFeI2mvzpc/A0Wf6Awj1ArYaoFLYItSmxj3+mvQNJdTVhBLKFsAVQrJ8PStI48aQTNpjxED7sbD5bkY3mDEe8dHUC76dcSgwhBTQwhrrLKaSq6Tn0geh+Hpkry3qsnwRYsl6iQIEPzGtrDdOLNMPc5i0KC3Jbx1PtRAgKN886HbfEEytohUPU+BbHIRvhdi6GP50M98BIkDjkf86uSeOHj2SiJmBFRmZAfq8KgDk7cdv6R6J5jI+Xk3hNmGWTsEiT0CCk6vDtjKV78diNchnaIaxUYE2FkqQX6H9IW7lAQK1ZVIMPsxGndVTjv5OEwU75zTHrYdcSoGDgYWIkh7FoEmhZ+As2sm2AwGhEtOglGZyGxCGISDR6YC/pB8dTB3PdoiPbHEaYloGfqQgznr44Wf4PFHyRc6LxQA/cta+RaphZoAw0ITPgntFtnwEi0VlGbSbnD8OZ0hab/aER++hg5TVvgze6Cn4e9jFfXqNG3XR6uHFmIPNcCROrKobeYoKEQoO6nH4C8jshyr4JpzVdw29rBmvBAnwySB7fB0+MsZJ9yNxKW9i3NiftRiNkIxYvA4nehmf8ZRKgGPpMVtoKBUB9zJ8yUri31Idz57hwsdpElG1ITSkLIJDDx4LyBTow/fQgcBARBtQFztvqwckMJ/NEEcgqL4HW5MHVZFeoCZPcmDYEohWThAPp2yEWHNjmIJyJocPkxu8QLLe/fSIXNy/SdOKAd7j1/IAoMxGIIIo10nVywQA4bT/W3MGALBKGu/Ayeyc/AXE/AQKFcXK9CSJUPY8/jEaKKc6z7EMEj7ob2mPvoyiC9qK72O0f7c8nfYPGHCQ9dj5NR6WEgDY2Tew+Ufg3TB1fBGCHKq7dL1qFO+OVKtcFex0FXsQaRuBrak++Esccp8CsmBMhwirOtco1HX4MLziw7fMEo4MgB2RG0NbPh//5pqCqWEVFOIkzPU/U4HhnHXw9k9CGYUu+Rkv8mIX4eJnrOC5XxvXUUPsSI9fB8bAepm04JIkkg8PLMzXjyu02IaClcIK+sIy/dSV+FJy8biYEdi9EQBP7531lYVu2FMNgRU5ugjQeRbVLhmH5tUFpWgXXVbgJc+j60NwrNAmvWrYWhTW/M3tiIQJT3GuV9ATlQELCE6/Cf647DkV0yEGNGQGxmoz+GZ35YgfVrm6gMqbzsalx9aCec7n4TtkXPIKjNo2sVWOL1jOxUXwqU0XciOv01JEfcAuOosdBFqAINBEp/M4u/5UBJkuJoDfk4HkugUuhT9SYopZ8jvuJj6MJxGGJ+uC2doRpyBWw9T0BQWGDJdCIQjiIUCKCQgCEZCSAYjkBt4eMRObWSt5o02x1oaA5BY7bCYjPDJMJS6ZnKxymSZ4LP4QfP7+UwaH+KkvRQIrTg6aAsahElReNQgtiD2klpoVBL8E5NegIRPdxROh5TYDdrsaXRjQlz1mPhBh+0Gj1GDMiBOhbChKU+uONa2JQA4kkFdxyZh3+efCjq3T5YDAbYzDqEfXWIJgQSmUV49ov5+G5RObwJIzEpE5zEJs4Y2Rld7Ao65jnRvSgLfk8It340G7OI3diEA0ZiQyFdEv6ICQ8em4WL4p9Dt4ZCOH8JIrpMNGcOQ87wE1GfyEdhp44QWZ0I9KxUjtxoyuzkr40Wf4PFHyZU7EqIYnWdbCgzfXwp1Ms/hd9oBcwZ0Fp5CfEEfD0vg2PkddCT9+TmvaZgBLGQBw6ixcmkBklDBsXpUWzdWgO1QYO8vAwUEYjEfW7kZHHLvV5OjtOQ8WoJnHi5cZ4+zDM2eQl0KMRCNPu31SJC91XTc7QEErJvQs0Dq9KrTQdkDxD3+PAqGLwmjjQyivknLtyMW75YBbc+G3kJH/QEltWGLLTJMePsThqsrI3BYNThyv45GNirI8wa4kURCjkCceid2XLptvbZNoQ9PkTCCrIKM1FBAPPurJVYtrIUhblOGG1Z8MWT6GyM4vj+vfDm3BWYsLwOVlUWpVEgqg9DF43j7nMH4crBuYgSQ+KpTlpKeUxlkcxCrySQUOvl1CK1wr0w29fY+SvL32Dxhwkv6cqb4PIOqWokfn4MhmAlPPW1UAfJ2+sU2NrkIpA5Auh0MuJxXoySTI4ou8NogM6kw1Y67/bXvseyhjgUo00qriYaQr9CFZ6/7hR0sLAC84ZdRN8PAq83bdkW3DVhKbaqs4iYqGGMBSBiKvR1qPDIJYPQp3023NwuY7UgSkRFTwZrz3SgspkM3GaCKhiia5oJUOizPQdGUu1VNc149fs1MGbnYfrcpfAqOgQJgCIwIj9ahquO746RA3tgw+ZqRANBdCrIQq/2Ocg0GyksUghkmY2lxpNyi8RvKcUYwRAvJB6jsIcXCI8tfR+xn96guLOJwq84Is4uMBx1E5xdhiOhdZBeJMH7TSZ5LwlVknSEeSA/m9gar0pL/9KTYX9P+Rss/jAhsCCPJUTK64YnXQvTks+hNoXJ4HnLRor5Kexo7P9/yDn+diQEb+So5UXyoaY/fo0Fc8rcuO/DhYiYM0mRExT7k+eLRdFW7cbY0/vjnMGdOSaQyv6btPz3FAI6HtZdHUngm0UbsWJTJfQaLYb07YoTBrRDNmWB90IPeZoo1EjAr3Piy59L8M78LfAmdXJdKhsZ2AUju+KSo/pATef54gpyTASgVhvGf7ECH6wKQU9hmZ3CDbUSQTihwvD2Zjxz6QgU2BTE1Xa5kAovDUsJotBQtkBT2fF+Rdw9Sl85rfssbPApqPEtfhvmb2+DLtCMhC1XNgZrEhF6FoHD5d8g3vUkyVyS9DAdvYPATVCIysID2aCJ0wduH0kd+z3lb7D4g4QLPUo6yUtC8vbTsa+uhHrZZChW8h5JI3kXDUyROvgGXAz7aU9D0Tupsug6or5agg3SIIQpWv58WRle/XopKt0R2JNhtMm04LJThuI0AgoDGQQrOq9mlJrs9ecVLg9esVFDoQuLQqyBRU2GzaNUFY2Tcp3acYrzMWnZVlz34RokDBby2rz0Jo/FoNDK34DHLh2K8w7JocCBLY53etegOhDFu1OX4asFpXDFjdDotDixXz6uO6E3emeb6IFheg4Dq5YeapTpYUlBxG8Xvg+nzkAhII9GDTduROCTG+Gs+RE6Pe8wHYU/aYC/zTHIPfcBKI6exCY435RnFYVq8RginmqZCp29SPYcMUz8EWPA/gaLP1KUGJJyVCL3BASQqFoKz7IpgLsCSmYeMvqcAH3xSAidhYyHl9bgYVqsJUmpfKlxCAQDagN4Pydf0Adnhg31DY3IcFhgpvieQYUndIWIAvNcCy0DiNwRTAOR4EZPuqdC4KT3URpspBEhur2VPJsaMW0CZmmev6ewV0/3X/Cn1Df5hVWVEJONqC6SxH8++hZvrQsiYsyAmQxdF3Lj2J4FuPOCEXLBIjZ0ZmgsvDRJ6iapT6mj9KmlgTfNHNIvPocldd7/Jpyj1NIonAW6I7GIQEMNYhE/VUUStqwCaCwty8rR73xKwl+B+He3Q7/qC6oqA2VbIZ9C7LHfWTCe/Bx01gJyKHxnurdcguXAy99g8UeKNHZSI1KSBGkIU08GDtYqPb14/T9WHB6+zCMRudGQUIMO0jVMy1vOT5lVAp7qWuRQbM6uyePxQ2swwOLgzf7IIcXdCKvsmLiiCq9/twpVzX72xTi0d3uMGdUFMZ3AhpoIMojZ9CrOIVquoecFKHm73zzs95K0grLBcI5ZZZMckhFocJlV1HtgtZqQYTEQdaeyonJVU4gHLYHffjH3/Secdl7Fljc0Sa07ybmjGqS31o2kYumbSEy+ieqZ4DoZ5ConHTFAG/VAuehLqHuf9rvn7G+w+IOEC507Ezk84H2wUrMr+ShDA1UMWwE3rskGNjZr8v4SFtj0ufWCfC9XHcezHMMSqpQ0B2Ew6snQiapSvBtobiTPpSbAcCBCDObl2Rvx0OQyqK3kiRNeYichCoUE2hUb0K+oCJ9sSkDvrYNWeHDG8E544bRh9Kw/Xrg8GCZSUT992qayVB5E091NxKRy8okgcKmkzmX5/aP6Xxde1J7XJuVdD3gFY8lnWqyeTTENHgqxvuisx6Gb8yzCajuFZ1Q3oPo6YgyMR9xKYdR+Hx3zq/I3WPxhQsWeJO9HIUSSYm2GClZuBg/eYTpEAMGjH/jFa4fKGFXF2/nQB24RJzAQGlK8sAqPfLUQn69sRECdDRNRXFuoGif1y8VtFx0LmyqOsN+Lwiwjpm+J4Ka3fqYYmedZRBHWWOCGCad1NuAQvQmflNTi+EPaIaM4H1ajGuflauEscEgj3TdJKXz6U/pbi03I7yzp7zvK9mtTbQhcKtypyb+0hBBsVPxOnrjJ46FT1HBaecFchlP20jxRjmi/vDZ1L/m35datnvC7C69kzVul8GYJnJBtIcS2BCXhbm5CWFHBkc09OhQgxfx0nMIvrUWOS+FtfLh/JuU8UnlNLQ66Pb8HQv4Gi4NM2GuyOlDgQiqixfdrK3DDf6bAl9mdKDh3xZJakaJlJFy4/dS++MfI3kjEAqivDyKvKAdRAqKVGyuwpdoFGC3o2q0d1q9ci0pfHKU+NeasKqcYKOW1lFgEnTNUeOiyYzCsbTbfmB6cir5TKrlrxeTRFTpiOtx4z4AmVDwVjK6Ka+HVqeAUftRTyPPmT82YWEG/qDwY2kGDs/p3RVNdPX7aVCN3Fj+mV1sM7ejAEjelubQBSWIRHTJMGNypAJlGrRwvsabUK3dC51GsOQ7e0YwHmpHxEGiquDdBS3lp6TngLkjegk7O4/gd22JSjIFDQ4/83nrHVT7e+nfe9YzDE8k6ODO7EA5etVS2SXcFEKyEyuCEOqM7onqNHAm77+C+d/I3WBxkwv6DVYi7/sga4E0Y8Mq01Xhz5lbE1KxgaqgJHC46ojuuOLILbMReMu1WMlqBal8Ma2v92FztRRbZ0PBubeAgQ87IysHMTfUY/8kibA4ZENPoyJSI9WhMiAX/X3vfASBZWWV9Kueqrs5xpiczkRkGGHJmQEBUgmHFgCCyrmlNv7u6JlZd3TXnNWcBAwKSQWCAIU3OOXbu6q6cw3/OV/NgRNBhGFzRvvCmqqtevfe977v33HPvl3L45Mt78bbTZhOaijRsl9n7SeZWN8E/lXp4Rb9XK7K8buTl/Vho4gY8NIYNeTs+ftcT2LJzE06Z1oWpLUejUHYintmFEEHg91uL2DVawsvn+pHKlfHIxv2oeslwSMX95QyOmd6CjvYm3Hr/Roy7ogiqx6SQx5SeLnz60nk4sTdCUHTj5xsGcdsfnsR4uoSqK4RFU5px7TlHYUaY/M1xZEet/iXR7jraDkFAoR13DgYL7RKsDdy0yfyf2ybBApXqml9j7L63I5QehjvNNvIUMNboR3jJJxE4/h18NvHTIy8TYPESFavRzEAteXrGKVk2pZKlDh7KcGhxdg3qzjFs+eXqvfjCT+5BytOBrDNIi84ibM/gjNlt+OKlM1D2N+GRrYP4zs2PYHesZNbojrgrZCa9uOLMxQgznNHaDVpXQ/cWYD2736OI/tjVYVglcHj1Fq7iLgz/4evAhp+hOZeEPV9Bzj8TScbg71wTxJ3DfjRnEzhvfhNsoSgeX7MTF506Czcv34f+vBNuW4FxewVNriLOOWEG7n10D4aKHuQdXrSW9yNjj6C/0oSPn+LFh16xCNf9bh2+tbwPcxlKzesJwR3yI5F3o7xnIz5z1YVoDh7xubbPKRr1KUAQYgosrF0FMuk0kgQQ7bFiMYnnYhOWqEVtP3gjPNt+g5o2/WObiDkVlcUKdcBz7Z2wsS1fDJkAi38Qeccv1uCuJzYj7wmg4PKiVtaowiq6g0786l2no9tPJS1TFbXZ/1MKW0TZAJAScQfGgDLUgcY12N0EJX2mAWQa+VFnG059ly1i3F9DaLwf5d++B/kiiXN0DoK7v8Pvaig5Iigy/g6UCBoVB3ae91WcekcjKTRDh8w43nrpuRjbuQGLp7Vh0Yxu/Oj3j+HevSUkK25Mi1TxplOmIhD04gu/WYX9o1lkal743E686fgo3n3B0QgHfLhj3T7sT+YJfo9jX60RVU+ErCaJjvIY3v2ak3H2LP7t9SLk95lh74r86xDMV+vxn4dodIh+pl4rky8xgVedCWZyJWQSaXS2RkzVZsiuRlNZAkcEEc/T4ZDFHCzR39pKVbt4KTGqv32BMHyJ1Yjd/Q34dt4GdzHG+vQgOelCRJe+C/7eU/nLFycQmQCLfxAZLVVx4/3r8LP7NmCsVE9wnrWwG1e9/BTMiXioiEqsUkEd9fEGmtchbmB2AeEnLqq9ZqcobUG/SM9oJdf4nxKR6s1hGFTlmYP8vWPfPhTWfgGtj/0vnCX++qIrsXtbEm19N6MhmyIOFVBljD2+5Ap8PnEFvrm+HW3ljbjkhCl4z8uPQauzhLGBfjS2ddMCWSKGPsMjY2htChPU+HsCXixZMx67ua0NHo+LHIrlKNGDE7wqDDvO/cJq7Owf4J9VVJRA0ViVmg3NUX43rxk33vQwTlkwBR99/WmYqTpg6VX+5wqv/rwIFmRKolWqSBosy6y3sb1b0TRpKnL5KsYSKbOvcsivBCe/1DkHRMCgUEWsQ7u3KVzRodBEZmodZX4vUNEs3VqxZHqBqi4FieozE7C/ODIBFv8oUtEsTw/ViYpFbZLfS8YG4aEh+sLtqNhk+oSHwjAq+SwVshGO/H6UH/0WEnv2kul64Jx+IiLHXYpyw3ReJUuPrCHoXrhJqzVcuezy4AcPb8Rnf78BjZ5G/M+pZZyw4SNw9q00m4a6eP/sSVegMu1yZBpmormhCQOJPMKMCCKBKrLFEIb27UZzSxShSAPiiRxoX4zlw8aAh0fGEQoFTPewlr/bu3eAv3Wio5W0m0anMSnGZPnd6EgM/QS0//7Z7VhBvEhUQ2igkS1uceGkeZPxjYfrIzm9uRi+8oZFuGRxO3+nyWJegs7zF+3kx8APOYcLu8cyuG35emzYNQKHx4ezF0zCMTO70eysodnvQlmDq4oVMgzWGcPBUDhs9v20RCb5ZwdaKXHLZ62R2Qne1Jamx1WDtEwu5sWBiwmweJFFhLRewfLE+vtp+Wum2Bh1UKkkJSojaS0Nt8TwYng8B6/bh7bCE8g88hs4c2PaOR6Ohi6U7vwyApW+pwtNb5YPz0Jp3stRy8XhnLUUrtkX8rpaHJCGSj7/Lz+4HzdvLKEtkMfLj56Gndv3YlZrAlGnGylfD1bGG/DYulV4xznT8b6XzYeHYYj2KU8kyRpaWngdB7bt2o329hY0MERIjQ/BF1TIEEAmNY4iDS3a2IpcLovh/bvQ3NHDkISGRsqjAKBCgxkdHkaYYco4qX5bcwucbjdhELhrcwz/+Yv7sSdegp9q7/UF8E/nzsW1p/eiyeRY+Hu75pkcBreo5giwPty8Yjs+8uP7kQ62EtA03sWOFFv6+GgGn3r1sZjXTIDyeGBza+ZtjQzuwO8Pkr+Ut1BlCxjrY24070Tl5cHPSQxfNJkAixdd2KBPVbEoquTA3zTYv56MoQzGzPSejmIZ1cQGpLbfjmpsKxzBaXB0n4rEQ79EaM/34a0FYTvxKmRXfYcxscNMx9akJge9Z6W5G+VJx8Cx+WHYUiMoHHsVwhd9BAUXaf2aPRgaSqDkJYMoObF27RZkc3lEIiEcs3AGHqG33dU/ipNnteL/ve4MdHltSA4TDMJNCISCGB0dNZRbScCdO3ea3gEPDUujHbUDt0QDmjo7O81O3DomTZr0VA9CsVg0YYllbOHGZuNtE2NiUCArCZMhuZEvkL4TvHxOAnhFM04oGnZ/ICQ4nDBECyznbW7cvHIP/v3HDyIZauenHvi06WMlgcWRND71hrOwYJI+V8CjAE7//hkG8TcmE2DxIktJ+HAQ2h/sNP6azEIphTxv6EISqWWfheO+ryNcZGhS9aHk1nb1FTjnvhb59CC8+x7CqGcxArPnouKNIDSwFvmKG+m2+Qw60sCKnyJSjDFEaED64q+b0MSFOJ7YX8WToxXc9If12DmcMVvwV5w+M6EtUBzDeSdOx6cuXYzkWAKOcsYsLKxMvifQgEQmi3BA2/M7kUwmEY1GCTxDCPAzUXIBgKh6X18furu7zcbb6lXo6uoyr+Vy2YCNzjWDnnxeJAdGYGfIEmyOmrEJdv6nZKYoe5k2KjOtU3hxiudopEOWFCtZc0w8WLE/jl8tW42B0QzrxY1FM9rwsuNmojNgI6twmElyJuNDNmR2Xn+JyARYvMhSKw5gbGgApbINkbZO+Pza5FOUWROdXpz+8GeTKpU5jxC8pSSyv/0PeMgaXB7Sf1cDfIW0ybPlZ1yOkiOPxjXXkwxFke2chvLpH+LnF8Hn88C54W64Bh5ASqMKw70IzrwArmgrSjU70qTvDRVdx4ZLv7MBT2wboOFrZzF6aoKCvZzDuafNx8dOZXhDb+5jWKFZl2mGE5ls3oBBkCxCRq/knliCKTeBQCoqEBBYjI2NoamxCSOjIwj4A2iINtRDkuEReMloBDLJpEY8AoHmJgPILiVpqOU1okSVoCi/ruHTdQ6hLksNsX8aIA4PKngFlnl4yzakM0kEWprg9vgRG4qhUnKgOWxjKMWAIdKCUGMbtCq4w0yBnwCLfyjJ8XDTgBzVND10ADmbE75iAvn1NyE/vBz+/v2ojG5EYHQImbYu2K+4DbXWKQg8l1dRkxwYLSkvJ2h5OvMhVa7nPySWYtv5wQGbOPBd/d96f0U98Vf3oqQYxXGk192B1KM/hze5EyUPy3Tc69Cw+CKUqeh2exVxkg5/ay9KNESPx8tQIEcj9pPK1/cutQIqpTiVB9Fqm9ev2InP/Go1pjQHcOYJs7Bu6wCG4g7M6QjgqiWTML3BiWrYY7oBFS4o+y+QcDociDD00MAlsQqxC4GDhkRrsZhS3qyrBbfPTduu91nkCwW0NbehXKyQbfQz1InAzvqyM2hvbIwa9vBiz+OW6VhAFovFMEwmpL1aHCz/lN5eA3xiQnpeAaCXRwPLqfCpiSFWmO//Yn7ib0gmwOIIiBKGWrpOKh0sxpF76GsoP/QD+Pm+6soyBKCXnrYQrtbjUF3zAwSPfxMcZ3yQcYhmRf6pyBBlEHV/x+bRQg8CjZq6KWX8UjB5RpP7p1GoJ4AeUnNN+Kuqw8cYmufwf6dYgLyo1mkwFqRrO1Hk5/aqA04bS10tQrMb0/kCSvERgEzDFYggZ2cIEQmhkErC53IgFDiwfH6NJeM9dev6NPk8PXYAn7tzLb54716EKkHDMEznayWOKeEcrrvqfMxt9DIksRswcLvdZiCSuRxVUIxB3YYaU6A8hZiFjE3PHXBp0Z8icg4vvJFmk8MIulyI8PPh8X4EQ374ySrEMuxkONqkSKWy1r54McWaGKYRmCq/mJCAS7kUAaLCJT2HnkmAoVe/v16PAo329nYDiqqDv3XgmACLIyEVUeYaUqM74dh5O+z3fQne/CDjdQ/sVH55bnd+JzD7Vcie8Ha4245FOtSA55r8rQbRYaakU/WFFepbz9G4k3TiTkYvYdqqmbbOM3SWYCXLVwU2Xiqsk0qsLyukuUl63+/etRZ3r9uHtM2NdlcBrz5+Ml5x0nx47E5kaNjWHMZxHl/93Rrc/PgejGQZgduLmOwv49qXH4cLj5/J80ilNa6CIoAyKTr1RFTLyPLa967Yii8+ugkbBgQwPpw3uxPvPmc+5jQFWZw6gMl4BAp6lfrJ4PRerwIQjS2QaJ5EIj6GsawDfcUQHty8Dyv2jCJTriHgqGBObzdetbgbp8xpg99JhkJaL3urkWGoXC82wRcLshKqAgqBoJ5HAKCQSWxDeRQxJn0nENG5hjGxjTRyU3kZAaOStjrnb1kmwOIIiLqwbJm9SH71YoT8NSQWvBp48gYEx7bSwzpRsfkQn3EZ3Bd8nJZtRwOND35CBb0xSnyvVZroNStEARm+CIDgZ5SxvHoPRhNJjJa9uGPtPmzeNoJ0KQRv2I+rX9aL2+96GPaWbpw4M4J7HtqB/XkfFvaG8aXXzMWMID121Y0r/vd+PLHfiWYkGL/nkXJGedsqXjEvhI+/5kR4KgV+nkPZE8F37t+FH9y7FUXGNFqBShn+jKsB4dIwvnXNEpwxoxklMgsbP/9T1ZYqPZt3PFjF/rL3lEpauYoagXjNvgq+cNsqPD64n+Xxwl/xwMbvk84KzuiI4l0XLsbiXi3TkzcjS7XWha2iIdXkYDROcx0ez/Tcz+7JBc5lsxkTuRcZWoUATLZj0xhNDwvHpy4XCQQppMs2eAhsufgov3KbsnocdnT0TjMjOtPxJIpjA4jFawg1NPJneTSHVLYifM0dGBrPoKetkW1Rw759QwzFvGhuivAeBWRZZTanl+BM72ASwV598HQV/+VqPHRhXWrshsBf84uKvLackPaTkVvQYD2PZvSyEg9uyQk5DFHDum1FlO78OFzLvma8bLmlF7nJp6DmC8B/wrUYc0yBl42+oW8M33u0D4/tSCCMMcyf0orXn7MQS6a2QORUOpBkOPCZG+/BL1eOIxmYZuZ6hPJD6PKVcfriLty1J4eNQzWc496G4046E5+/YwhnNWcxubcRt28aRTyTxSVzovjCVWeZfMoHfnQPblpPhafXLpGma/8Nd3YEHzi/B+9auoAspB5SyBWvG0vhX793H1aNEQJdXob9NTizaVx8FK/35rNYZhqyQh7+5Flt7QhLPp/DruESfvVkH25YsQWDNYKs2WsljaC7hNcfN9nsAxIgmDlqBAu3Hw4ZmdtB+/WYcEc5BYGPRMxFHtwaGWn9bYmMQ0Dt4flaZ6Ro9+Cx/aP41q3r8MTuDEGqhGO6vXjDufMwrSmAocEhNLW1mMWDXfkU2hv98AZCrCMn4nHytFwKO+IleHmLkJfhYjlvZtTWeJ0AASTJ+m6K+OD0BTGYqeBT1y/Hb9bH6WDcCJfHcDTb9J2XnoZjJ0UNqzM5J4GGMecjI6oZ7ZmiwFF5NucD/wPH0FYkPZNRm3YyGk6+FJ6ekyfA4ohIRRGyFtGluRcT8MW28DP6JXWTNdMYVcP2Eu5+bA/e/tu9GHU0oLO6D6POJtNSjYVhfOXq03DuUZ08sYbVgwVc+ZOVGIklDMX30tM4yVCGci68/YKjYU+O456NA3jVuTNx411PYHvGiUvPnoXhnRls2DGI1mgFn7ziFJzdy+tXtIyeC2uHs1i3fT8GxxLoam/D8TM7MZlezlHJoMRwSUih8YC2UgHx0SSyniaMZnJwsewRtxOdzfQzDnkfTfR2UVW1OP4LU1gZ8MHeXe8Vemiqtgxc3aaK8V0uBwqlCrYP5PDk7hGMFopo8buxuLMFXsZPrWG3ma1aZmiTLFQQT8aRiQ/D6wnyGvWErEIBqbpCAF3XAhGFPgqJdCgcqPEVuTxKKlsgimIogl8uW48t406s3j6AON1sxRlE1JnDaQu6sZGfrR6x4cL2Aj555ZmYSbBQWKru0bF4igZWRmL7JrQQEEq+JvS7GnH/zgR27h3HnDYvjpkcwHfvXo8VQzZkah5Mjdpwco8f22IF3LQ9Y3am63XEcONHL0eHS0ChOj+yvWgCRwaRcN39ETge+jpb1YaSIwhXOc0vChjzzUD4rT+cAIsjIdppy1dOwkUFKdOInKTDObsqe5i0OMK/K/RQfty1N4Fv/OhO7BjLoT88B5HcGCrVGuY12fDFNx6P+V0BFEltR7JF7OiP45sP7sKqIZolwaLdlcRxc7owTGrb6y/i4pOPxtaUHW1+D44Jk2p7vEhW6kOJ2xqc8JoFaOnJ6Bm1kI72A00m08ZIAgE3v6PRk9pqj48gmVDBSRJPAxkbHERPsx82nleqaZ5EBelkhud6EAgH+SxkUeKlipWe6m04qHdGbw6RcShPIQO1EoOK82XMAg0dUk1dSnt36I23WKIn34fGSZNMAtdbJrw5aijl00jHRutrWfrri+1qpoSMqsjfKJFoAZDuIbDQ9ZUo1ecqgxiGl8gTCrrhjzbixnXD+O+bVmG46ILXVoavksTibj9mTZ+Fnz+8F60hF157ag/6duyFrSGKXMmNs45qxtmzO82CNRqEvT+ewyPrt+ChkRxmtbeiSsb4tbs2I8sQr8Vvw6UnT8YvHx1GKqMEcR0A3CxXmSHiuYsnIzPcR4Aax9UXLcI76Rg8WrOVwZae48jxijqzkJNKb74D6ds/jbbYY2RpWmA4zHC0jNyM0xG6/GsTYPFiixbLNROtRHCpEImqgyHICNbtHEQTUjh6Shvm9nYhVbLjG7evwneWDyPN2PjSBQEEHSWs2bofuehUM0S5khlBC4Hjo68/BZct6kGShlMLMOal6rgqOUSptFqsV4k0y3NaIg+qZJsWVjn4czW/DhmMknUaNWklGCv6jsprF4iMDiPo85Bi03PyebT9oLoqNSdEmwipB0KGreX8zGIzMnCKpV4yTnlvdZcKJCTqFZDhSgQWB5frYNE19HuVT6Lns8Qqv75XwlEMQqM9n5kstM7Rq8qga2ktTIGEyqCBXMFgwITvq/cN4hM3PIZHR1wmrHHRcBwEdX9lDCcv6cH80DTcN7Qd/vEEprZ14/p1O8wkMU3ievspvfjn8+fhBw9txOfv2k3n4UGG933FtACOaXXg08uGUfL4MSXixb+d3YWfbRjGA2t2whZsYPlYB7lxNAU9eO8rT8XSKQw9HE6khvaiu70ZLoKZesTsZJmHjMjPIVZ9qN6VRC4UGBZFowg5ssjtuh+14R2ouBleTVoIT+M0/kAbVetXE/KiSX2MBOtajcuqVqeezSSsqijbw/Te9Jy0kTW7Bqk021HxhuHwRvDII2sxnHdi4YKpWDKtCe32PDqbfGiLBFAYHUIbPVu4IYJ4qu6VKjR2t9uFUCiE/v5+M7JRymCJwGBkZOSpEY/6zvpexiPDkZHJeCxRXC1gKDq82J8u4uYH12Ll1kHU/A04n2D18kVdiMjANS3dofkhBA/SbjPIiUqtzXLEGnRtAYPVdXi4ojEL6mk4uIwHi1RZh7phJQI+CyCeC4gkAjGFP+NkGbZyEd5QA27aEsc37liHOJtKyT0lojumBHDOjKPwy+XbkSqWEQ04cdr0XqwiaKf2xbHe14Oj2pK45bXzcPsDY/jkQ0NwN47g3KmTELC5sT/jwem0uzs2DuHiY2fiyzeswMyIDccdPxfeSBA5MopGew0ntLkxvzOEBMOpaCOZKcOwIbZdkYDV1tkFJ0FaNWCZ7sHt/OdE7S7R+WJVAtdIpIFt4+ZnZGgKL3mKRrlq0myBlxU/07280BaU1h0n5EURVbY68up7fbCqzcxPm5nk5KVhbRwr4N9/vAzrEjQwdwAuNpqNtHrJ3DZ0+atmAd1rL1uKLgKFaKjZfpBUdFcfladUxAyykjQNskxqq75+Gby8q+RgDyzlsFZjkljNLqDQd1pAVvJHiicQ4N8/fWwv/ueWDRgqh+Cs5DEtQkMJOtHhreK6N5+LZjc1iwCRy5eRzzIEy6fgJQuRIqpHgl8eskI/lwhw9FyaN/LnDN96LhmGmJQASgD65+7/R6xGzIie+5O/eBD374hjwcJes5RfUzCEm5ZvxNbdw2gtO+Cb6sPpc2di67oB/G73KIqBMhaRzXz4whPYxHn8dvsu2AIdSG0cxGmLm/Dl321Cv3MyQpUBBGrjeMPFZ+EXf9iJXUU7otUxU4aMPYRJvjK+cNlszAryHtE2uHnN0dg4IkE/PE4XhgdHEG1uQDAcqqvT86hWtb/CLoGtRrrq1XIcupBNvUl0Zur/kcYqh2VX8ptSc+QmwOJgEe4WWFlaSl6z97Q5jSpOFFRRKGsLHk08cvqQ4blFfhS1lwkDfFNj5bJiNYqyQijWaEmzqK6hjFqV0oZixYMf3LoGX31wE3Z5iOKVVvRU9uGCxV3I2gO4Z+0oChXGrKT2kyMufP2yYzFvVjNSGo+wdxz5WgaR7maEPVKUGrI08n3795v+eoUOFZ6nEYT6WzS7tbXVGIHOFatQvG55dn2mcQD6nQzQEn0u5anymbUsno0K9d2H9+C6W3dgdpcL584K4KYn9mNrTM/mQZBhydUntuDtJ3aiwc1Qwx01xqbEqKpFOxdoSwMFNjZFY89OCv6iaOCTwM/KaRyqyECUs9AzWoOfJM99jfq4ll+v3odPXL8Cg7aIHgf2YgqTKjG8YunxiJV9uPWBLQzDKpjfE8DkqAfvO3MemvwlPD5mw1XffRJ5PrS7EEfHtGm4ZF4N1YIXj2+M49F9w8g7K5hCpnXNy09Abnw/hsb8GA4F4LUl8a6jJ8GeHIQj5IDL6TeMRyGk2s60CzVJ2ypmc2m0T+o0Omu3OckIFBKyrZ0yerooPoP2pMnzeTOjMbirWfgatO7H4TO7CbA4WFgVtXKFYEDtoAevslHoWmlw0vAswaOE/7p5G77/+CiSpqOTsT61/4qFHnzkFfPQSWVEiV7dZUeJtJNXUpvBx2vC6cAtG3bhvTetRDwbQUPOA5uL16n5YS9lce1Fx2Dzkw9h7ZgTbTPm45zOKmYz1Fg0LYRGeplgIEQQciOZziI+RMOn4VgzMRV2yOsKJKRcCjlkHMoNWExCFF4hiCUaWSgFVHhwsOFIHSyViMeGkS3XEGrpQHp0APcP23HtzzbBR8uPlghe8FEhfYja0njDyZNwwbGTEQ350Op3ESxYd6o/0uoKAUtDpERxDyczJ+8nYFNeQUzh+YjFGkS5xU4OXsLuWUXzNTTIzuEhSNewpT+Gdbv74I5EcVRvJ1av34Hv3r4Wo5UAjaeEo9tceMdlJ+LUbrIXtk+C9f+V3y7DV1fxUXmdr1zQit9tKGHRAh/bwo9EIYRHV6YxNrgJvb01pF0deOiJMSR8DrTZBvG9157Cuo2jREDxu+sjfAUWegYd0kmXdq1jRTpsAQRDjRij09hIp+FmKHPMtElocTtRTsUZAqbhizSaNtZcGI35eSHyDw8WevynFaeGrYN9+Lcb1+CeXUW002NcdFw3qgSAnftSZgu9U2c24I1texF44Do4nUT4qUvxzd09mLnwZFywcCr8NAZ1L4pZqGdAi9u6pID8O1l14Eu3PI7r79uAqtOLpM1ndkc/fl4nWvw1bFy7hUBSQppANKYJZ6UR/OjK83DhUe0okNonYhU4CVzSIXUJavSfAMEygN27dxvvK6PQM8m49LfeyzMLLHS+6LmAQoan76w6kBe26L6+FzUYZ9yczxUR9jmRd0Xw6V8+jLu2JFHxidrTqBgyLZzXi0mTO3HbvatQKFXxgaW9eMt5x4NRlPG+VaKEpmLbtMfJUz0ohy6iztbzyGD0/nBEwCGWoecVDdd1rMMStRQDRkOAXMY0GFolCYyZtBk/o8FqDn+U7UqqXqaONEV4Lpljjc6h5sBwbIje3Ym4PYj9iSw27RjG/9zTjyLb21GM4Z9mVPGuaYNoWPEVRJJbdHlUZr0eD/e+Er4ZJ2JhYztKpQrSVYYExSzBP2/aRYCh8mu9DnVpltxB7K1F8fEfPoCYq4Vto20agXB6BOfPCuOzV5+FkPaQYHio2tcTHl6tPS1/t2ChBhf+2moaS8dqoqc3QoStVjPI0PB99AxqAAe9yN5YEt9+aBg7R9JkFinMbGpGV9CNn9x6C/a7pyOhQVVV0vZKmjF6ATdcWMXk266ktyxhvPdURF/1KdiCC1Bz1YcZG+Wxl+A0A2hYDhFGxX9Udu0ktjedQa2QR4mxTIyF/eZt63D/tiSqDDHM2MFsDGcs6MLHXrkELQSNJO+bd4cZOzcixNAhSw8mFiHjEVAokehqaGLoU0BmeB8qVDgN7Ono6KGVMKBy5OHyhhGL5xCOkpJrn002fS6bRCpTMAYjINE1pZyK83X4fG643T6Te3FWWHelDHbEy9jDY9W2AWxNVbFxII19mg5Ohc0hgPObhvG5d78CUZbTrKJ1gFIo6VmxMRquCThYCfqYiFpz8LqsoyrLq+Sa6lShm/ZU0QZKsXzBdCkG6THN8v5qT3rJCj8TUTlUI7BUXa9WCHZwXkdiNvkxA58UtyvbRE6ZyZKZpFgvJfgZdhWzaYSCfmO4zS2txkiJsugfGUKabeEg2EaKeRRbpuDN37kPO1I1RHIpnDy9De9sX44pW74Fd5ntz/pO+KehMbuHxu9B6U03YiNmmY2bdV9f1QO7o96+ah+9mnCzWELSGcKPHt2CHz+0n2FNiPWcR6CSw5AzigX+NL7+5lMwr4MhIZ9HoaDC6MNdMNCSv1uwqIfHrHKBg5avp0qpqkjQUKbR2vKDsmHqYwCP7UjjJ2tHkObnA3v3Ycd4GI2uBC46fRJ+cV8fxkhHGx3j8NO4R50dcAdD+P3SMcz43WW8ahkjcy9D5KJPE9ZnsGFqbGTd14Gyo8R7alHbZ1fnGr1FXTlJ1clAkrzPaI5Aob01XE56BrES094H/inVPV+5apKSSk5KZNTyPJlsjkal56si72tCX9GOPcMjGCOT6O3uxOyeDvRGCBL8bWxkxGTfC7y3m/WkcEV01VBdll85D4v+ioEo3reAyZzD3/XnyvjSrU/iwXX7+JwVejzS7aPn4AMXL0J7gHE0f+9QooJsSP1AMgB7oYbH9vXjxys2Y38qi7nNDbhyyXyCM+mSLctQK4AYjfSbt63Cr5dtQ8rZwAfOosuRwtsuPgmvXDINIVNnvBrLwR+ZOjgcESiq50SAoWfXcz+TaUgEoGI3qm+dqzBPwNrb22u+F1AnB/oR5/MWyCrc+Rw8rNtg12Rsz9vwvl/twPaRAjoZTn533hM4YTN1JRUjU2VoQWeWqzGum0tmcfFXUPO1k61lTa6rQEYqpqe2UFlNW7CcTSEHvIEAMrYQfnH/OuroGlA7zdohxzEyfedlJ+PozjCvrWRtfc9X6RgfzJT3cOXvOAyRwdJfkYYVVV0yisIwBpffAueyT6K5uI/G7EG+6kLu6NfhB85X48eP7CTCMMw4djaWjWSxf2QQP3/rWbjzyc14OF5FtOLE8VNCuHRKHp5HvgBPjQzl6Kvhm32WyR9rQJaMQmZhN/7GpPVMaZ5NpO90tqYNBQLKcNQBTmxISVGfGQwlXqKraF6rmXVq2MofS5mKXkqOIUWFHmcs+8NlW/DTR/ehSiYiT6ktjtsrw7jmlMl41TG9ZlwGGOpk6XaC9PwyFiW/pJCHJCojGUCBrCRL2uH0hfk8JYQVh5lxFrqOpVpkFfw7TwO67KePYO2GYeJHEz2zgDRDAErhouN78LVXHW8A5dt3r8bX79vG5wjBX0sxLAugwHbpzu3CV689B6fMaDMxeD1jqjo+xDI/h8ggBQYCTI1PscDCepWhWgO7BJY6R/kihUViKMr/VCoaIeokOHrQFGV4J46lbSLDLUimx+FyuuAPRvDTFfuwbvsATgj2o6mwnwYewl7bZPxqJdvm8jMxg5gZYtuH6CU0LF8JZGssiiXSDtWs5m6YdjDllBu0wVlmOJkdpTMZRaC1h4DEdhVey4G5JpjFnxU9nI5k3waUVt2I0MjjqEV7kHVOhnP1zxFJb+D3Pgye+1m8+qGZ2JXOw9sVxedPm4aLJntQbWpAIV9Bnt7Z0xZFOk7vEmI8T087Es+gOrwTHZMmw+3VqDp6+ko7ow0Ni86TtvvYSjIcU5Q/kRJj3p8+tBFfuXsX9hQCJoTocKfxmhOm4n0vOw4edUlaA7oIFXUjrMfe8m7WMGUdJpxSDsHlQz/v+/GfL8MT/fSUVFJvlcagsCs3itcsbsO7X3kSnOkYGUUBDjIYr78+EEuGcKii5WUEWdoukYQLW0cJUqkEjprUjFbWj0psKZa5KsuXzuRwxXc2Ycu+HSi7ipg9sxMLp/WiNhZDi8uDi0/owpTWRuwdT+Ht33sCDw24TOhhJ+OoFcdx8VFh01XbqFiFdygzbCFHfIFQwXLSBFR/SoKqXpUDEmiq2cydyBi07aA8vM6V8WoKuj5T4tic5C6iyd8Kjz2IQEuAbCGDcr7EUKwBTn8FNXeQxCmGO/ry+NTPV6AwnkC/h6FtLc5W8CAYbcSdV3ZiWpsDSVs7HZG2auB1nwFcRqpsZ5ktWYNAWMv51EVjJewEEYZ21InRcQKxz48ow2m7ZgnZlJQ/fPm7BQvZmNC9lN6G5K8+hYZtN8HhrGDUPwWh3BASzXPhnzIHhb4BBBhyFI/7IL6+JYifrhzAOy5ajDefMht2xqbJ0RE0kU6WqDDJxDjC4YhJELa3tZHul7GXYUtraxvp6dOrMx+q3MeY/21fuR0JrZZdzSFYTlJx6EVIQf/17A5cfdJUOHJxtnELCm56JoYYZno4vZd0R01nMQEBRobUNsn4Wt4sxTDoJ3euxj0b9iDp8CHCvy85eTquOGMmNOYzE48hla/CGYggHKgzCgssrLxFrkC6TV+vfAEZMz2qx6xupRGEOrPo9uJLv38cP3pwC8GXRsF7uGhsUe84PnPly3B0UIvf5uFqiJpVo3SdPYkUvnXzA2j2t+Gh4RSW74zDZ2/EgMcNd66I0zry+O83noTZzQGkCyUMZAi8TjdaGNb47NrCQMlYekkCp3qb9PQHmdELl3KFbGEUJa/LLFTjVb8vLaR/tA/9g/uhbRmPmrsA/f1DRg8cdAZ+MjI/Q0GNfciz7sRQVJdiLGIkZaeNIaUT1XwRHjIwe2MDHt01gkc27IWtWsNJc7twAoEzqPzEwdZ4BB5MoZNAUDrq4PWNU3keTuFg+bsFi6ooMpHXPfgISj98NTzJfqS8HXxiNlxRczY8KC66FJmGGQje/WXYXAWkLvgqggtfiyI9fjI3jgY2vpc0bnwwAT+9iZsIPTpS70lQrKu1INVtKW8kTyN5tpj3uWSUhn3drx7BL1aPo+JrYKBAhpBM4JS53fj0axZgSqPizvomPpWanYanXymuthtwkCJYsaxWmhI9ziQzyKUTaGltMrRZQ4T9wTCVUqt625DO8jmzOTRRYd2mT16G5zLXsgZzSZnqeQolhauokl4rPNDtHSZ3Ug+xBrI1vP66H2NLpQFFb4SAVyTT4P0dAbxsSgD/9aoFqMT2I88wp1BmGYPNuPw7m1EMFnBcTw/uX78dBYZDoUIFIx4nXAyfGlI78bmrl+Lc+dMJ+PSU6j3hPdUVqwFpxnL5/E+tpXGgXEdM9Hg8yuUSQWOckRoBw+/BjoEY+oeGMa23B/lxhnujA/A4nQgrqewLmrosFesL4Kj+xD7UHspxaBKgupDLWmSIQKcJeCbnq3ERxm7rvVHmSQ6AoP56oYxJIvPWIdDSPQRkYkqHAxh/t2ChnbRE1exs9MIIQ5B130HgyV/AkU1iYOblaJ46DbmNj6Lavx2h8gBGj3kXIkvfA5u3Gcl4gg3tNcujxUk9W9rbaExJsr+KiVUVo2ocgwxMwGGNYZCBqToPFSzE1dWbOM7rDiUY0vC37ZEAmmk4ou318Ql8BgJGjR4olSojmUrC43WapObB8z8EWKOjBLgoww2fiwwjaZaea2psNaonUDCl4j3U8xDTkGgqproQXSa/UBdLueSBtDZmnsDiqGSp/H44Q01YN5zBN29ZjS19w3zOGo0hhLlzp2P7rv1Yv3kPld+B8xe14IOXnIGGUpGxcwo5MoOGYIAhhQO/27APNy5biSZ7CJE5R+HuR7chNZDDmKuGmSEX3n7JYpw/txUNAiSz/aLAwW3A3VLUA2b1oohWKNN8HkfFyXIDn7tlOX744EYUbapHLzylBJZ0OfGB15wJV2oQIQ8ZXyhCQPbDS3ZkwpeD2t/og9igSfJqmybzRE89g8nV8o31i/rnAmO1yQuDi2fqopyBQENtroT185WXNFhQrVmxRf7nNn3ilXIGo64QQlRu3+8/A9uTnzJZ5XK1B+7SXqRnnYCfNX0B//ZkCZdMr+K8o3tQLJRx/pxJZgm8eJ6YzvbRwBcLDFTZmpQkTy5gUNyq7+S1pRj6TucpOahJWocMFH9BZKwCAFHIcrls7qkkpMRSAr3KS0gBLC8m0fn6TOX9cyP29FtrZKfVG2CBT12ktKbTlO/cWDuSwls/8xuM+DW/RIk1ev4a71tJ421nTcebz5yDUJVnat19qRXBSC1k9ZJu2L4Pl3zvSX5W70aVb3OQxZGw4dpLT8A1i7v5O55p8jT8kc1pFmKRKD9SL5m+N275wD14r4PA7oWKnlhdoh5e8rHdI7j6m/cjZo+goRYjG6gg72gwr1ecPBX/fvHRZFMVkzc4Uu3+YomMXLXm4LMlxgZMcj8YbTbLJ0iPNLNXoKUUvdcMQ+bJZhc3VsSBZztytfx/InqIOm2Tv3TSA0dKVaQ33I/K5t+xYVuQdbBCqkOqJVT69uAV9luxxDOKi6dFsKjRj5OmdcKDHK9Buu/1wMnYUqgrAFD3pMQyTgGEjFIGbBmVBRQ6V8am43BFuQINntJgK9FZAZGGbGvJNQsoDhaVR6AgaimmoXLqUKys36pc1mfPJnoGzQnR97qvAPFgUe9OkcERT+C7EjrIaI7qCqOSE4g6yXjscNHYo84ijuppBAqsx3IdRIyC1XXMhBP0SmhvbkCbn1eq2JByNCLlbjPJvUAth6Na6iFPkb/LM3wsEOSrthIhKmWGKptsvsZha9o9760xJCWyjeoRBAqJrqblCrV62aLeFlx74SIEWBNDlWYM2TqRLVRx1twOvOW8eaZ21Dch7ftbF5XRUWb7sH7dzV3wBkMojWxGau2vMHbbdSj97r2orvgWPLkdZlxGgRhcdAjon9bnl3YYoqLTw2kYtPoito5k8Mb/fRydDR58bsZyTH/k87AViaJ+H2yMmcuzLsdNnW9BzDUJr51DopsYBbyNCPtJ0xlEDuUZTeZSTxmmaJuMTkAgby2D1KuqTIAiz6/YT+fJ0Cyjfi4vo99ZjMA6lPtQ3kHdcPqteiWe+fuDf6dXAYlASll7nW+Jvlc5lKVXPuVQRb+THDxbkx9SUXhPHlr0V95ckJHi31uGU9iwbR9ypTKmT+3BvK4I2p12jMcG4fQEEKYi1v3Yn0qG7mtTXwwrdxCcyhUsmtKGo7ubzZqaZtMlizXICVBZtd7mtv5xjIyPoaetBZPaIqbLUF2npnvaMIvDS9g9m+jOYhfqCleex7hYAtfweB4jDE+ndDbClYuZeva1TCJr1f15/rM3+d+QyJ2WoZ1M1FtS2XU3ijd+EOHxNfyOz1Aj8DpKGPIfhabXfxHuSUv4XNryUrWt9uRbKspLFixyUl8W30xaspWxnUr1xp9twUbG1W8/oxF9OwvwtjDW9hWwbXcFmwY0UmEMxzfk8MP3X2qWi3O5PKb7WfM/4sUaiqkYAcD5FEhILEBQ5J8v1FdcktE6nA4zKzCTy5rvgv4AeiZPZsVL3fhilFjf1EVAI68vQ9c1lf/QfazrScRM9N76W2I1kcApHh+rhxdeP59eJiXhufxff+/v60NzUzN8ZElSD5MUVBbN9CCom63uB+VB6wsCK5h72jvr/gIbgVcoJFYhmm1Mp34JTS7T4j7pDA3GjlQmjc4OxvPks2NjaYJvGA38bf0uplgU3UfCe2mndtaLjezBKr0+JwTzqnbymCL/LZl5J9+8awO+dudmZHxdKOoZymk0Vkfwzgvn4i1nagWyGjxkMeQavIbuWH+O+j3rnz1v0ehNPnPZ7jVM3EzXJjBk2GaJYgXBgA8RnxsZsqOhRBaTmjQBjM+tbkkB19+sKBeTQtmmfWMryG66BYWbP4VwfjdKDKU8fAatRZJwMmS//Btwz7iIzK1S39/kAHt7aTOLuq4z/qpphAPuWbURj6wbQLhxEoaHtuPcxcfi9u178cDjm+BJF5ANOLB0/gJ88OLZ6GjQAq+8RDGHMmP3HMMXzWvQqlaK5WWsetWhKvIw/CgVikimUyamlWcps5Jl0/5oGx7aGsOyfUmMMMieGvXgn06YghN6Ggw4aKiwwhdlyK35GH+aH3hu0bnqpqvnJerTrWsaMm28fQ370iV84+ZHcP2TSQzUAqSaZcx2xvHhC+fh4lPmmlmTanDTp1HVCAkNZ6Z/sYlg//FWRxZwKSRSfkZ5ECsZpu9UZj2TgFSJMotV6b1CIoGfGNjzFSmhhiSLLYjBjJBRXPO5G7Bq3I9OhovnzW1EPpvBaKZE7PNh6cwGXDLHC5c2dbaTkenZDPjZTWiid3WofuEi5qfn1XPpGZU/UlsIvMXGrJzP37qoZtXeEg/Dp+rwGiSX/wqVgc0MPezwtvYgcNxlqHWdwuDPgSBbxIRkbA/JSxosRBL16ErSKCdzy4pd+OCPl2Mo3AMvPXdnOk4QGcNxC6diRsCP8bGd+OirzkFDxEcPVzJAoC4yra6s6eZmkqlmjRpjrIcJltCEzCQuGWihkEWWipKr0FMTMD59TxzL9+fg9iRRJB3Xf8H4KN7/yhPxptNmwmV/+no6ZHB6lZFZXVhiHRKLUeg7nWMZpliIFpPRcnJ8gbNSoNdjzOwL4ceP7cXXHunDNWfNxfDIfjyxm+zCG8J5R03FhUum83m1FB7LQI+ujlht3ONiGTy6lbEvy8P/qcg4VDZr7IDeK1diAZ/qUDkWa/9RnSPjOSwhKBomw+eO58rYO57Dw2t3YJCAdMtj2zFSa4HDE0WQIUu1lke4txPfvnQWFjYQ9lV9JiGX5SN5+KfbgGC9Nl+YWGxQ+SN1lSuRfXD4JyBXm1qT01R+qx3/puQAk6wfdVAVe9Jf9adRX1B97LE0QoMETfL4AGN6SYOFSq5cGmyijtqv04m9yTJue3A9HhisoJNGHZ0cwJa4HY+vSiJnG8NnLjkG580I1/VSEMDKUMWwrY2okdXwev2jg58pVHHxPAf5uNnIxu3BQGwM//zTdVi7ZxzN9iLSjqiZz+DP7MJ/XD4XZ2ldTXppVbO8kTyvRH/rkHFZh76z7ievZeUyLMXU5zUZE8+1kVmINtoJAGM0jF/+YTW+8cQgWZILLoZTaYYDxVoOS0JJfPmNZ2FmMIahu/4XvrU/QaQ8jLw9gGTbCWg6/1/gmPlKc/1nE6ucCk1UfqtuBAh6lSiHovLKu4ppyPNa3z0fSTKcSwiI/F6E+NyqEzXLZx8ZwHfueBLfXpLH6aO/gXPTzSwYFdkDxE66FuGT/hUu90zk+XeVrErLCzlKrDMNTDkCNiuwFtNSjkjJbTE9q+fJek5r/oi1hsjhPP+LLoaJ1oM21Yt2sTPeQjkp/l0x4aY21mTdUr+q1Cs9hvUkL+0w5BliqD2Nv1TM43P3b8E3bl+BkpuNZ3MjWh7Hm06ejKsuPBYtGsdwBCVdquDB9btw96Z9GC06MLsjgqWzuxBKx1AsF54aMGXRc3ln6xBAWHMy9LeeQR7aOld/S/S9jKfm9tKz0m/yKLmiphtPMzG/ct8efHnZHuoDiWaljHyNoEFtmBfO4XPXnI3eu94P945fQHnEPDqQceURrcTgsHcj9457EAg2Uk38BCIrNKocUKuncyoql+ZCiEWIVUj0uUBNRiS2IS8ssLBA8dnkYJXTM8szCxDDfGY360KsSoanZ/f7AwY8iok+2H50KZyxTWY0qXpMKjwC+XHEF7wRocu+iJwzgkBNUwardAxuePnuhZqsyiqw0DOK3elvjbPp6Oj4I0CwwlXVj0Dz4FCsQkdWL0ndETxtfuKrL7SEfz35uwKLgx9F4y+Eoumq0jmk4fzEJ0MifYVby8MfwUY6kBQzNEdUj6hsBuHUbGZYcIrK5mPcLwOSUcgLi7IKJAwAsNwyDA3ukjLpkDGKVeg3AgodRkgNywTE9cM53L56FxIjcSyc0mSYz2jJjo19MazeMY4gDff0oycjtXMNzjl+Hk4O7kTypveiZXgjtF9OzQvEg20ILH4Liie+h+wgjUCkBR7eV3uPaqUwnmWeQeWR5xQgqKvVmgUp47G8qNiFWIX+NqMW/wJYyAB1PdWD6kS/laGJsej3VlsWC3kMJgtodOXgX/YZ1FZdz5AqWa/ragmj4dnwvex9CCy4lPRZQ87ZDlXG5o76kPQX2soWeFtgr3IpFHnmWqBWeVUXqh8BnulV0mcahVp/d+DVkgmw+JsQPZZpCNMWJuCof87D8p1HSgRGuq4ZgmSqU+s21EfrKWOv/Sw0+EliGb8VdsgIdehveeynQIEixdNzCFxkWNRc1Oi1PvbrFfjVhjzcLtF05V1qePUpk7A/68YTjzxpNuDJeNrofUO4ZFEEn3jlfDRVnKi6RumN+V0sTmVOIBiZBHdtEhz+MjL5HEoyNEo+kyM7qSJEwHF66qGTwEAUW2WSyIgUmgjwxCRURgGAmIUA5eCY3rQFfydA0HPovdX1LGZheWHrb3lpfW91JWs0w0O7h/H+63fh7Ol+LPFsg6uSwLi3E2t22dDdGWXN23HeiTMwq4VhG7mTGTVpe+FOQWURiFmgJlH+QmW1wODZxApLTK6H4ZGGoBloMdb2tC5qceOXihwmWOgnMsAD8Y8RvasnUGw1xtRVGgv1vkIP4KS3tZsJOfTACpRYQaKQWgRGVeUyKZUjGxpoJy5PrQg7vVDN7kfBLlKq9SGKKGr3KN5Tk9fFOdQHoqIbMz0sJKnXggVIT6uCuqt0QX1ST1bKWKR0MgoBhLyWFFEGJ29kjImfa4EanwYn8Zc5XkJXiPCSg6kk/vlnj+CO/QFE7RU4S2UUbBE4MmP48Kl2XLr0OCRInir5LEL2Mvy8lsnLkMoLXNwuH2m8C8kEqb+P9eANm5XBS+WS6RXSOp5iDXqVN1UZBXQCDL2XAcvzi4HoCU2Zh0fRFA0hy3odLZbRGCINZ4HtrN4a/xlODyJP1lMuuRBy2p5iErqeQMG6j0DEyg9ILQWcXoVoTgc81Jt3/mIdbtmcY6iRQMzdzIsX0e7N4+rLT8cPf/4gWhoi+NbVx2BGkG1MoHA5tJbD8xUqAplJlYxUg5NKDOkSsSG0t3RBE/2ddupwuYhE3ygauqcd+A1rQuzBrmUFtEaIV2MA4crtRvLR/0Vyy5MIZfrI2GwozzwPwdPeDlt4Op+R+n9Y+vZ/I4fPLIQLEjPC68AlTMvoPWtAG9FUs3KtVPgglZyVzkr2UwG6w154NZOGYUHdOnmof++ISoWNa4Ug/Dc7hEqpAJuL3tLdwk/ptYlU6kVRv0odOFT2+g5WL4aoqnXIU+mQp5ZhiM7Lg4m+ioZrgRMlbMuxQT5GBu6WJuQqDsRjRTQHghhxuPHLlfuQTsQRT2YwMBbDxSfOwplT29AYDMNFw5bh6aipi4diUlsHsRaVQ2GPdW95Shm+QEy/s4xXRq1wSH8L7HQUCVC2fIy4TwbQ0AE09uDrNz+C36wcQMrXQtpN1lLK4VULZ+CK02bAkxhEqOZE0NuEbOAAGPGeAiCFWxZ4iq2oDBLdT4fT6YLHUYGboFJ1kWlUiljZN469RQeO3/hZdG78AeypcTanHaneC+G64CPwdC2is3DBx7Z93mDB6jLjU+zDfEO2VW7C4FAZ7d1hkx+ym+XzgAGys2hTCG6nRq7k4KyqS7uuT3JD7nIS8Rvfg+CGH7LeNYjaaByjVAcy3acj+LqvoBSeVe+ReonI4YGFfmEO/sMaqg+osZmx/79ftRf9qTyaIm4sPWYmm8yG675/N9bnArB5Paz8KqKs3PecPwtXnaEhs1RIXiZwpNmYBkZVCsjueQLJm/8TTYPL4LKVzF6f/c1HofWi98I941IyH3ogPYZsSg13hJH+4OqVIYhJWPkI0Xh5Vh0CCiUI9Xk8No5YvoqfrR/Edx/ah0S6ilZ603PmhLFw9iT8/IFd2BanlydzyBcq6O2I4LOvW4STJzeaKdLxeAIRelkrCflMUZl0qCwyVN1fhqrPZLRWma3EnliPvpcIQKr0tuRHKPBcJy1nRX8aH/vpw8gEFKaUYCuTrZDBdfjSeOsZ03HaJDK7QgrVYAgNvIxAwmIqVkim60qsexugM+9ZJr5oRquDrOiJvBdrHnoY/+r8GfDE91F2BFBwRmikDvgKMWTb58Hzys+h2nW6Gen5fJtTLoaBHdzU4dSeNSjGV6PmdSDUewY8jbOQt4nt2eAsEFCyKfijEZT4TDa2hZYLFJPU6u7OGsvy4NdQvvcbCJXHyKQ9ZFl2sg6GocddDu/S/0DC201beOnIYYGF+QF/pgbdNxLDqh17MUrEHczbcc/KMTMzseqzI5CJ4aI5vWaa8e837Ea0VkDC04k06eip7Tl88XWLMb09aCpYu3IfSdGWgoH0DuR/8XYE9j6MksOLrFMDZ2oIpvcjNuWVaH79N0kk2qlQmt1IT04O4uRxJMUyMoGB3j+V9DpgDBaAWPNLNM1ZO6z/eNkuPL59KxYsmgEvFWxLXwl37xrH3A4nZjYHsWzTKIq5EtK2BrPuxifOasKbz53Pp1O+hEpPRhGLj8FHANL0em1noHtaRqlXlUeZ/Z6enqc+t9iH4nIr/6ByWt8/JUrkkvUorBzMB/GxW7bjd0/sRdCWNvM4Su4qzj5hCq45thftowMMdxxI+gPQug4KOwRKOiR6dgGbBRo6xDxUvipfC3yWLHWkxVXBW/77t1gVORnfOno1zljxDpRyBRQcIQQrowwZqsid8kF4zv14feShYavPKPdfEip3cuVtyD9wHZrGHoOjQGC1+cg1ikgtfBMC574dqQ13o7ryp4ikd6Pq9CHXdSxqL/8sGhqPgq3oRMlpR47ht59ht51hY2F0E8rxbXD7qV/dxyEfmk7uwdBKPTd/06M+/1ieGyz4qdl6z0y8Z6PqNM2nJgWWbOgfx/u+/yA2J0V5aWZ88ELRhjlT/Jg/Yxp+u2wvRorDeN2xPej0+PHdRzeTVdBz0jBnRO34l0tPwhlzuuFmA2vcwmGFIVbJDS2oGyVb1nDBEpVek5/yu+5B/taPIdT/JBzij3yE8c4lCJ33PqTbzkY8U0OTuwa3z0sP4mNsXB9n8edEt7VurTOVV9DdVTMKfDSdXLRYhwBAYwcUclgJMgskUtk8Shkt/qoFb9xmSnhzUxDlSglf+P1afG15zNBcXzFO5QvgmBlduOa8ubjz3sfw+/V9SLr9Ji9x2aIuXHn6YkSdJbIElzFGeW6J7mN15x08WMoyfoGYyiP2INF7Gao10OpPQOKAKKzRN9qBTLVRZUxXsDswmtFaoEXUSkXkRvsQYqVo6naBbaJ5IyjXwxqVT6xFgGCFIxbj0P2VUNX3ukfAE8Sa4Ry+uXwzwlPacMejOwlUEVzU5sDJUypo9VVwbFcEDZ0dZqOmCo1bLXE4ga3adeyBz8J313WwO1qoR0GEShuRc7mRbT4W7o4pqG193Kw6polkqh/VRDrogv/NK5Fv6SQIJMm4wjQXgp++fY46fKnJc4KFPtTEE3kkdQWWSfPu3z6Ir97+BCvBicmtDXhkQz+GS14USQVrjOc0KjBQ2I73X34RdmzahsXH9WLpjB5EeY2a244kL1XJF9Do81BJ1I9PoUGpBE93Lx26GKOkEmrlpJqSR2yasRyV1+1Em4OxL78vkC5Xee0ilbpayMLv1vgDejYFl7y3okkzOFixJOP2Yl5zHoT49e5Ly+MZOOLttPiLDETPa7bp42G2wTdGw2fh97pioVhCIplEQ7iRBuwzXlTAoRyAm8bj9/kJTC6MZzPIMFxy1rLwmkFfATzYV8OVP3oUjdUYhn09Zjpxa2YnUmUv3veK4/D+03vqz6+D/2jD40pR61PQQ/sFCPVkqozOGq6t9xqaLCBUQlWvMlSVS2CirkCpgp57//79T/XMPJeiW1qjMQ3SFDENjf4bGhlFnvfWFgcBf50tOV28v4NASYdgr9YTuxLrVWWw6lo5HOVPVBYdWrsyFPHiwR0DuOPe9bi0NYZjcw+iFN8ItyuFVMfpCJ98FRFlJpswxOPAOqZ0Qmb/FwM3hy56LFtuGLWVX0J6zW8YhgzR+ENw9pwN71kfQGpsM9L3fACtqd1kHWTFZAY5TwyF+W9G5Lyvokjd9ph1OEJsN4Vp1I96P/RLXg4pDNEJd63fjg99/34MBaYgz8Y9rseJU+ZOwbL7V2AgLc9SRVfEjve95iQsnd5lhk3vHRvApLZekxWvaEFB3mqQtLeru7NueXLzljIeTn0ydtaq2GvHc/i37/4Bm+h9FN9qLQKyXvzrqxbjzUumwFUiXSbA8QcsQx4VZ6MBKvIPqpW4wAEvxGdQbVjMQgamQwqcUncilTsS8MBPY68RcEoOMgcNyCKIPrGx3+wPcuzsLsyb1IEIoctPZRmJjcFDY5UhyIBlGGIYoVCQwJNH1ROFg2zIZZLBbty8aRg/X7Yd07rb8OsHNsJOql9w+JGr+fDqOX58/NLFCJncDz13UVsF5s0aoX5/EJFw0CTlBQIqs4BJonsrrBBoiEGoS09iQIP1n06n+Mw07mCY7dOPaGOTKaOA4rnAoo5UPOpVJT7Ff2sYHhnQ8AeyhwiyuawJMZRHcbvqft4AAK+t8ilHI2Cud0NGTd1rlzXtqqZyioHo9pkiDZ/6kn/iGwg+8EG2J5/d0Q5HKQCPawi7vXPRdc3PUWjoNWrkPzDWwiaAep4iyNc8I0mdKRqtMYfG7TKggzNbQGV0BSrptQy3WVfRk+EItiJBcJLjCVEnynQEZUccnlIIthe4UO7fihAsZLUiS6wQVTBrWxWuv5dt6sOP/rAXKwZK8IWqOHlBIzzFLH7/5DD2ox2hxF7MDeTxhfe+yvRvazOeYXqWpuZWQ4VFJaUUGksvJdF1B0lvFQf/Jap/SELvXaQSvvOnd+PuLVnenwbI5q44Uog7OzCzsg83vvdcNNDbZGp+hko1hCsJFEhrn2I0B55Xg5os3LQMxJSZ701Z+Wq6IDUYqJxDlgaxfLCEj/1yDYZSWfh0vWqAilbA5PYS/u3CeTingaoTCMMX1pwBc8k/Ek3rIacg96FS0vDBWPfXa/vw/360jB7Vjo7uLswm7Q7SUznjw7jk1LnojvgNxbcbiqteC5ZJSnqABejVMkAd+ltgUaEFj2c0UI2PUkgh6HUTwMPYPJTEV+/ZhEf7qQNOP86ZXMH7z5+Lo3tbhZ2M+59fOw0NaVi46yl2JlDURDqVQd3CytkIuKQfOhQGKUTyB4IYHc+atU4bgm4CIpmi1sPMlHDdsnHc9+gq/PS0Qcyix/fm+1Fyah1ShgGVPMa7zkbTG76HorfLTL/WbNoyy12voQk5UkLA1hi9ukiR5Jlr9Ew3PLgCb7urD0EHvVXFDrdNeyGkMT0awmXnHA1/NY1pHY3obW5AlXF3G19lfVr/QAupyGtJGeTFpLDyFDI+/S3PIq/xgqVSQ5EeceVIGp/+6R+wcV8SVWfArPrTgxSWXnAalj2+A2dN8+Ejl55AxSkgDw+c9O5iDPLyJonGQ39b76XkKqtlgJIivUqaBu1IFWBP5xlW+bAybcdHfr0cSa3crICmRl9Eo2x15/Ghy47DRUd1M+xKmfq0wMi6nsTBys65PGRHFfiqSdhKZYZ0UewpuHD9Ezuwe+d+BJ1VLJnZjqWLpiBUSRKs7CyLxqPWxSrrwe+t59Hz6TCf6b5kPtU866hUQMrVjJXjFXzhZtJqZxABhkFiWAXG6FHG3F++cjHOmvHcOYtnE93HWnlLoY3aXGGI8jXSCX0udqXwQ+2vcwUe6h5Nxkj3qxn42qaQ79kJIknkGSrmSPPv2pbAQ7vIvEb3Y1FDGi9rGcFMxyCZQx72KSfBPel4lGwRFkAzaMUebXQYAosJOZJiK7OFqcZUPsWIMA1EjcT96/vw3h88AQ8NUmsoxumJysVRnNLjwheuvADTgl5jGKKh2v1qdFRdf2EEw/U9DqQIor1SCo391yg9/S1lEdtQ//7hiBRSCqz1JdPjI/CRWQQizWQOwP/e8yg2x21IZr0Y2bsTe7Meenovzp1swxffvAQNjE3y2jLQXEixNstOo9I15QmVUJM3lrFJoZVsE2CYXgoamJMeM0fKX2P5tXVdLdSEuCeM7929Hmv2DLAqilgyuQ3XLj0e0WocidEdBJVGBEMN5vlVFwJQlV/30DwWWb2ShSxQndGbtyybGIyZ2COg0jl1UdkPJ3En0aWV2SkXshhMFLAl48JHv3sn+otukRqUqg4Txkx2Z/DdD7wSk3wOw1osUV38OVE9qq2VJ9Gr5k8c7BwEGAIH1bN0QBOz9Cp2YbZgZN0MJnOoFHLoCpGZZPZidOd6pJJZJAMz8e2NdtyyQ0PAiziuuYSPvuEULOqq9y4JGOqjGSgECyOHjnMTcghiy7OF3UrWsaELNgce2LAPty1fj92jSfi62jGzqxPZdIWK4sKpc5px3uQg8uPjNEJSzCDpo58Ul8rtIOTkc5pQFEdjU7TuLUg7JQdTUBmlvM7Bm/T+JbEAQgYm5dM15LUcjIeLuQyqpLmjZAyPxXO4e90g9m4fJQsAwt4yFkxpQkfUjxa/FydPa0S0kib99sET0IK39OoMZUp50d8ycnyvXcIUZ0vBBRgKpTSy0U+jqZEJxHleqVpAV2sUDaEokmNZZMeGGZZkkGUZHTUXJndMYugRQNZOoB0bRzw2ZhbKUT2o7BJ1Z/ImCDCe9bI8fED6RA0HEnCTiVD1ZZr13gYrgarImcYrEGFbVXjIIvSvSdLW4eap+tKrwFm5i3QmhUQmT3Cs8lmANrZRoKEJIwxNntwbw8o+3sPhxImTXTippxHJ4T6TQ9H0fYU6Mnari9NiG7q+xPpbLEbtIwah0EMhiJ63WCwgGgnXwWQsBUZSsLmdGElk0BQOwcPwZzytmatZtDe2Eg32Y/zn74Nv38NwVcdQrZER8Xwl2vvO/jxOuWMOJrW14qevjGB6ZzMvpucmg2K9lFg/qo/6lgmmBlW0CTkCYisxDtFwbG3g+7Gf34ufrBhG2d0KZ5V0nQpoz4/izKNC+OSbTkNHwOyJZdTTzHmgcsiY6gmq+m5OEgGDlFT0U+91nhRKxqeklhRKYYo896GIrmXFtlJEKX+S16h4+XfAj6C7ipEc8N0/bMIv71mNi89ehCcGbdjbF+f948h5m4zX7Cj24UvXnIH54aIZCuwhWPi9BAbq1LjyK1RsPz9TWeXx9Dwqo+4voJKIEYkhSaw5AjICPZOeTyBjhV3WeRLVgUBSzyHPq2fRdfUbnWexGhllKBRgHRMcaItm60W2jZjTYKIED6/dHnKYDWjMTuUCEe1QRkPKFXMYGx8z9SPDVpkPNmzVna6ve+p+6h3RPXW+Dp2r8quNtCyfzlH7qh5Ufh0qt8XC1IYCD11bz6xr6fyGSBBFXZOMMxptxL7hMQSCAf7Ww4qoIpngNT0uuOls+kdSaPbZ0OApEJhc+NmWDHor63DSA29ELZWjvrUimN2LGsPhIkPMsSVvxJ5570RPZwRdriE+mMCizmYn5MUVOi4lOEnD6T0+eeuj+M4fdsLp6oDb5sG4JwtvehyXLmzDBy9czMahx7KTRlOh5OAsZdRhMQYplpRSCmmt6ajPLGMQ3ZSRyAgPnsYrkdIdrNwCGoUAUkopqt5LOaWwUu5EKgMP3UhT2MX41U6j8mN3qoRV2/vw1ds3YTBTYexK78jCeulpGgqjuPaSs5BP9ePVpy4AxvpYhkbYghEUWP5MchQ+b9AYlAVyMh7d65kLnghMZBiW8ahs+l5GKkDQswkUVA/PFP1WQ61Vf6Lq+p1Vd/qNmEUmk8RYkczG7cd//uBOrN6fQcGtNSoIcOUUXrkwivddciIKg1oWDfA0tqGRdaNNe5UYVDl0Hxm+2kNiGbVATs+kcutvjakQuOl8lUWf6VWJaLWT2k7lk0PQdwe3s55B7ax2MwAlFkZArbIMyZE+dLQ1oZzXSNASAo0KPenxy07ERzIEahdcpe0Y/d0n4B58DL7SONz83UjzUoSXnIvS9sdQHN2MAMhkvR1wnnQNQgsuYRn8fBYXDyV0eckJ8vBXEVuSGhSqKCq2I0ulu21zHx5cu5Oey4Fubw3HLJqFo6e0I4wsgaKCTMmJVIZKVqxPR5YyWfTUEhmRFFKGpO/kdaVcUkZJkIZULpXppZ+etWcBheXNpIQyNH1uvbdedU/lGkq8nhKyeXpWn9eNaNBLSs9wgVR7/XABtz++BRsHtT2cHU1BH45bNAW3/v5hbE4G8Nl/mo9TW33IkyLbwlGzK1d+vI/e0G2eReXQvS0DsQzNKqvibwGIQEVlEgAKZGSEelb9resY4z8IAK33Ej2P6kbGqrpqIRPTVPb98TT+66bHsGMgg5bp07F87Q7kKwLqGipVLzxlG9rKI/jU1WdjfgfDsZL2OVESk/fNkX14WBcEWN1L95RY99b9rHoWkOg51Eb6XnWqQ8ChsukzPb/qW+8thxAMhggUIQOQ6VTafK/h5fp+XG3t0D4nmlDlgL2hDTc+tAW3rOzH9vEqvOE2XHc8mVrndOyLxXH5xg9j8t7fkM221FMNZEourUIdnoTvzfshPnB7AlcdE8L/u3gumqIRpKijUZAtOup7q/oVipF9TciLL7ZaJVMbLrjw+Zsfxw2P7EHBxUbQF5UsTp8axMdffSpmtWrwCY2THtrJxtJwXg2CshRfSiLWoFcBgj63lEygIcORp8rnUqgwPs2TncRzpLHhIDojAdLpCvJUPIuJyPiktPLOFqMQVZfx6Zr6TPeTAsuTGY+uZfydda+oY8uOUVz1m1UYTvjQUB1C67RGnDFjLlrCDKRcNrx84WQ0E0YK2SJGU2UEfF5E6OlGx2PmXgcbuUT30iGxEnW6j4BNRmeFFzJGGb6MTfWh73Q961oHX1OGofUm5Rlr+QISY8OIF4qIexvxrXs2ITY4Ai/L2jO1x/QK3Hb/JhTJlCL2DN5z4XxccuIcVHNZZFNZhP0+hCJkageur7IefC/VmYaVq2x6L1FbCTQEDmonna9Dv1U9q9wCPzEIvbekWGIZh5PwBtzwNrDO+V+JVhwbicHjd7D8Afzk1iexsT+DTLmInt4mNHd045a71yPaEMSFR7fjy3dsQ4ghyg1n9GPW8o/BlifIaGAZa6TgiqL0so8icdSbUSPw9rBtJuT/Xsw4i/u2D+Ld33oIQ+42fYRwddzEzCM1Pz6+dDLesqQD5dwYKmZ6sx8uenLHQWBhKaYOGZD1qs9lTDJ2Pw398Vge1/3wLuyxdyNlZ0xfjqMlvxtXLV2Il0+j10hnjFc2xn/A2+k6FlDoc+ueMkYpvV51CFys1zBZxKfu3odvrB7EbJcTFx3bil+t3MZ43oOKm5S4GkEzn/GyRS1476tPYznKpMWjiDZG61OvD9z3YLGeUVl+lc0KVQRa8uIyRBmVeoE0+lHAp3P0uYBFzyWxyi8Rn1PWRrMZNQM3QxD97boBXPeTB5FxB9kCbpPIdJYyOKrJhteeORvLHt2G6R3N+KeTJmFKowtOlldrTmruo8YVWKW2yitRnVirOwm4VWarrDpP7wUKOl/f6XzlZvR8KruA8I9yTMRM7elRJSMdHyUL9DZh+ZY9WLd3hMBjw/8uH8dYVgCpbmEynRqBtBjDVZeci+88uB+vm5XHvWybh4tz4LPnscS2AWfP78axM3tw+qwG5P2t5LF2NFcKRLk8qq7Qn7THhPz1xfHxj77/460NpOEhF7Zu3oJ8NmViYO1Bde1JzbjqzKMR9THUIPV0eRsQ9JAGk+bKcJ95SJlksBIpnIzZOrRo7Ufvi2HbSAFuKkGwmoSbbCXnbMT6wSLetLiVv6lTX/1WrzIwGaaurb91bSmzrqdz9Lc+l0iZrBClzOucNb2b9HwcnuwAnBE3btuVhK/WguZiBjlPAIUSmUIph3mdUUxuZPwdilApyU5YzoMN2hJ9JuORCAQk8sx6r3KoTAI0lU/eW68qm4xNTETn/bHCE5DMYQEugc7uxF6C1oMrNpjNgDVsWYlksTm/18drRXDL2hSW78+iI1zDwpm9BG5BhLL/fwxEEv0tQxdgCyhUXjEIhU8CPZXPYm8WOOscldkKo/QcOkehkl5NffM2ZnEfgsHuRAWv/sxN+Mm2DLYkK5hKoNxDYKqlx+GlDuUdZCdkRQ3VHK44bR5mt3ux9OjJeMfSo3H+5ApmtwCzZs/EcfOn47QZAYZa1KVyEv6adv12oeRi/fJef5r5mZC/tthqBQbDZAkxKsCvV+zFrx7agWzBifaIB68/pQ1nzO5BmEpOEzIxpaNWj0drbFQZrKi2FNAycIu+6lXGK0WUsmok4JgnjC/d8CDu3ZpAwd0IV3Ec88J5fOhNS3HCpNYDRXpaZITWIdH1deieOizAsA4ZowEuhiNaTFehhZPeb9XOYVy/cj/uWbMbecW5PLe3NYK3vOIUnDqjGSEbf6tr0zg1Ka5Cj541fppGqlvTxhNZOrnMCBojXj5XCIkKaX28j9cJYEfKj8baOBpcbgwUqNwkEd2eKpL7qfDtZFDIIRUbQLRzCvJwwUFv6YFmbDLk02Iqggz+qFZlHTtt2JlI4frlu7Fx7WYyHS9mzJuDPWMF3Ll8J0pshCWTPfj8FSehN0K4sbnNaEWtDFVUmdVGvKKuOjIWR8BZQ3PQhnQthPEYQaM5jEo+hxzBIM/XaEsbRhJpdEdsyMXHMF72whVtRyqRQXeLj2AzjFBAmyh7MTwwhI7OLtOjwTgVcLvw6I4BXPPNe7HXP1XZcnRUR3Hy0VMwpS2M8V074CnnsGT+DJy6aCaCLs3FUehF8GdBzVAS/aNuToJllWCpAVkqvw65gfreJrrfAVYzIf9nYqPh1/Yns/jk9X/ALVtzKPrb4asWie5UpkIF15zYhmtOnwlnIQ2nxw8HvY2HSuIju5BmynhlqAIGvRedVRwszyRPJOAQJRdLqAo0/EEaXgUOMhQpgo/GaadBRzo7DhTp0EX3s7ypBSjmbykiWQXsHjMa8rpfP4lbV40i5HeiO2zD3nIbKv0b8PKjfPjYWy5As18xscY50GNSQ+XR7enNKCz/MbIr7oC7MIpSgLH+8Zei6dj3IW8fhD0VY7kXotQRQWG8jAY3aXkAyJcdcGcLKPP5frBhGwY27sH8qdPQ3t6Ix9fuRKZUwPSeDpw4bzJ6g1rt48DOWhr9yXdVGk9NU5erTtpP2YCszkjxlGS5gkjABZo77AQcci8U5Yk1MnVgDarL/xvlfRtQ8DTBOe0kRBe9CvamRUgSmsp9m9DY3g64/IiNjqNQriFAtuj1OJCJ7UegYzoGYmmEbQU4yxk6dS+BjGEny1UqlRFuDiJXKmIwNoo2XsdTIzCzrrS93e5kHj+8cy1W7xkyBr6w3Y03vOJUsp8g3Gxj7T2hofLG+A+014S89MRGI6vFimV89oYHcP2KERQCLfBUsyYKThbceM+ZHXjfyxZSLamtRH7N4KSNUkvqg3UEDqK68uoCBAGE3ovO6nMl+AQkZon31lYCxygafW7EYoNobmnHKBUtHG1EPhYzVNkUSsb+ApVKk4E8PFy1IlKFEn724Bbc+PgA9sQrZE0OnH9cD15/+mxMZoilFZ/kuTQZTl6sxPAk88t3I7LpJ6h4GZ7Ya/CmxvhKg11wCcqlAMLbbyENT8Kx4EJ8238Vrt9ox/zmTszscOP3jzyErLMdx0+bj2MWN+PHtzyKrSO8hxaRrch3Knyq4j8vmY7LTpgHN41Qy/sX7VrlQMsQ1gcYyekar2o4DoWsQmUQB9JnSlPKEEtPfh/V330IvoomoxH4bBqFSrBvmIzsSW9Dacar8PBII1au38Z2KaK7KYgz5nVhYU+UTj1HJmPHZDKOdDyGoNeFOME9FIliPJUxO8iPjexHA0He6w2imKsaJ+LkNXJ8pDApgEuzLLU0P8G5zNBErOAAhKuwFIVfB55hAitesmKrlMpUwfouyqsGUrhlVZ+hvO2tXkxvYCyfH8eZC2ais4lGQ4DQ9nPJRBzZotZAqE9/FjjIy+vVSmgqISbwUO+AvlMcPNrXhwiBQcN1BSaKkzUjM50YR7C52SQD1aNwcOb9sMVMExZ9ZShEqq4xkST6/Cgh90YlJq1VXz09s0IsQ4UJkHmdz/IGbv0X4KHvoOBtJs13wFsdwaizGZFjr0Rh373wD2yGO6+l4QcRO+1LuHr9NNw25sAJLQWcPq0DNzzeh2F7Dh86bx5uvHctdpUiZvKXt5Lmb7Tehgf/eloU71p6PPwFhj5aMIXg6+G9XVpukO/pj3nU8xz1UZ0CDn6nhCiNsqREM88or7+BYPFheIo7UdYEK17fXiwi27wYzou/jnffWsZdu/ai5g0xDNJUK4ZXpSRef/ZUhHNxXNv0OGqPfh+etg4MHfVW3FeYZa5z+vRuTI1qewAbVm/dhb3ZKgbIeL75m0eRLjKgsGtfV+DEbic++U8nYmZzCAVe3COwN6WuYwWxtv63+UNvJuSlKGZuiMN4VHojmxffu3slvnXPVoxBU6hLjCFJcwsJnD+nAR9+7elo1ybC9JC1mvw2L0AtqNJbjtPglUdobmqF0+GCdupSn7ySfUruiWWILehvAYiSZ2Il+k45DwGEwEOJt2eOfvyrCQ21WqmiSKPWwiaOsbXIbX8YlRy9ZuN0EgN61dv/G42DjwtXkAk0obTgCny7eh6+v6aMZN7BkKMFC6cE8bs7n0Q61IlPn9fOOgnjsa2jWLOtH5VyEa1BJy5bugQXHNVqwicLaA+FTcnewDDRVi2QZQSQ4e88BDpnYhfya38MN8MN7Qtai4RRHSeQdV2Eq1fNwPDuIWS9LXyqCqouG1KlPN5zehhXR59E1wOfwdbpH8Lb9p2IHYO78a4zF2DTUAIPr1nNMKKB4VABC4/qxCtfdhz+69u3o8/WBJeGUrMwZeqMJzeCfzq2CZ96/VksW8EkKSdQ4e9PTM7CaD4bX91V//6j+3HzxjSS9jAVuIKSww9XKY05/iS+/4GL0enWtndUcPoK9ZqMxMZNDqMpFKDDFkHWJK+iYQka7q1Ep5WFV3ecAEU5DIUc6iUQk1BSUutRWlPXrcy7AOVIhCTPSyr01GQemk+nbRFFQkiiVENmcVUGDHyepAldnN4wNuwewf17yaRYLyf1hOENBfH4zkG0N/hwTHcAEc1pIPRoJSnzLOYmBB8aPOwHehcoh/qMZmaJ2EeNIQeZRo0Mo8yQRfVe/6qMcmoQ5Ud/At/jX0YtM4TC2f+Bn4TfgjtXDqMcH8OMDgf83VOwbfNOvH1xFcdv/B/cEPwgPr7KjkuWBLF/TxX395fgdo3zuiEpCXzVDGZ3+nDqCfPx498sJ7NkmV1elAn4x08O4mNvOJlhWIAVpeeq57Mm5O9L6syCKqFl+qsktSkCxm8f2YQb7l2FYVLNS2fY8erOfjRt+R1q8X4g0gHHMZfBPv1suP1RuIKtNKR6/76OkeERM+4/GBLY1BOg6s+X8YtVWDkOAYMAwhrwo4SoAEUAIxkf1wItNbOb118rKSazFQxqTQxl52smA897m4Sj2JfCFv5Z074aGnzmoXcP8lCugd+TNSgEUG6Cb3ilEq9R3xdLAYXuIKNWQKG/Di+/XzNJWHUnkt/xNlrUjx8QMLQLubuS4mcMa+wRvqp/xI6Ew4sf3f84vnTXDpY/iHA2gcXzZuLYWT1oy+zFvGkuzOyYipv3FHHH/ffipFmL8Nl7tmOQJQ1UGG7Qn0TpSl572jTEd2zFpO4WvPqi0+BVg9MZBNjOJnRiMdT9K4CdgIq/P/nzK2Xl+jB+y4fhW/1LKgYV3BZGyWlDoZpFbsFlaDjvU6gFO4ySZIs09tQAmsIt8LpDVFEqMQ0nMZJDzelCuJHMg/ZUzGSRyWURbW02wOIPBkz3oI0WoPDE7bIjRAot75nJ5ZFRkq2BdJ3MtqjFTmgkDoVGcv2SCbZ7iELoqlSwc/8ARuMpdLY0YXInmZwa7xmmLZUQpA0OjWBnLIGWaBiTOjug/hpzpkkIq+InIOEfSZ4TLJRpz1TScN/1Ybgf+gYcpJZlRwTOagzFEhXlpLcinU3DM/AwnGQYmePeB//CSxg/U4HoVbXCdCbPOD5eRGdrkL8vUMdcBISEGZqtKdoa5KSxEmIP8r0ChxyPcDhoVoqyM9zJ51OIp5JoaOwyuRJJvR+ent0o68RQ4EMShj3iTFqGUEzQpWbS0gRiRCbHUJeD1aH+3jo0Klc1PyH/qPLczEJJT8afNQbupdgW5NfeAfvodlSalFfwwPfYT1DLjiDhjsJP6utNx4CT3wac+0lUCykCA8OIMqlyqBfwRckKdNEqRhmStDa31McPlEoEkwQamxrJOhiD272IxbNwkGmEfPUuuJFEAf/98+W4ddt+DAbIOAhEUypZvOP0hXjDObPNoi0TciiiMEqNYBrigFhA8FyVyO+kByYMfPq3deiYkH80eU6w0KdmgBK9u7yRknxuakg5O47MHR9B6IlvMBiwk43aGJoEUJm0BPmOXnhX/Bbe/KgJyEuMHcZ7zoLjgk/gztRkrNk4iIb8EDqnzMLZCyejm1FxbLgfYSU5o1OwM1HEz+5ZjXtX7cFAzobusAvHHtONnQUXNj62E4VaAM6yCyV3HsGWMj5/+Yk4p/dPR35OyJ+KoEJimbwa3Wr4PwMVT0GMxPrthPxjyp/PWRwkT59GdankUOjfifzOh5ArrYOvbTr8tnYU7vwafIl1KLt88JbiqPnDWD3rnfjojvlYP1hAPNAGXyUDRyGHRncVnz21gLM2fhTOsd3YP/ut+HT8QvyyvxERs1FNATlHAPZsCq8hsAySMv9q2240VjwIVdO48oQp+MBFS+B2T1DjCZmQv4YcMlgcLDWNj6zZYKsEUHbUTAzsqTCk2H4DXHd8GBhPwl7Jw93YgZvm/Bfeu2EOysPbEOA5WWczHNUSivYg/usMO16/9R2wD65BadJi/Ff3N/GJ5V60VXahtTSAAWcP8gw7Prk0iivPOt4sCd9YpB8MKqeShr9GoDAbykzIhEzIiy2HBRZmKTfyU3UtVu0JGq4D9pqW4S+hwJBFiTR162nYst1WxrahIn6xfA+W7RtFqBhDW+9ReGv7Thyz7O0oJ/qRc4XhsntQeMVXkJ96Hh7bMswwxIOOoAMnT48gGgib/TPy7hLc1RDydocJpQMq+eH1P07IhEzI85TDA4sjIBpxUKtmUMmPEGiKtPxZZliwvvmrDsKakAmZkEMQ4P8DHPSAgy0oFTcAAAAASUVORK5CYII="/>
          <p:cNvSpPr>
            <a:spLocks noChangeAspect="1" noChangeArrowheads="1"/>
          </p:cNvSpPr>
          <p:nvPr/>
        </p:nvSpPr>
        <p:spPr bwMode="auto">
          <a:xfrm>
            <a:off x="3714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684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778E-7 2.59259E-6 L -0.0033 0.120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60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05556E-6 -3.40748E-6 L -0.00434 -0.9721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486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94444E-6 -1.48148E-6 L -0.00087 -0.9953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49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81"/>
            <a:ext cx="9143999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final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" end="4208.52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-216532" y="4927476"/>
            <a:ext cx="9577064" cy="4320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91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Nirwana\Private Documents\ITSE\BP Ingestion\Teamfotos\Pressefotos\BP Ingestion Like a Boss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3" b="1736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Wirtschaft im Beziehungscheck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Konstruktion eines Netzwerks </a:t>
            </a:r>
            <a:r>
              <a:rPr lang="de-DE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von Millionen </a:t>
            </a:r>
            <a:r>
              <a:rPr lang="de-DE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deutscher Unternehmen</a:t>
            </a:r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</a:t>
            </a:r>
            <a:r>
              <a:rPr lang="en-US" dirty="0" err="1"/>
              <a:t>Radscheit</a:t>
            </a:r>
            <a:r>
              <a:rPr lang="en-US" dirty="0"/>
              <a:t>, Jonathan </a:t>
            </a:r>
            <a:r>
              <a:rPr lang="en-US" dirty="0" err="1"/>
              <a:t>Janetzki</a:t>
            </a:r>
            <a:endParaRPr lang="en-US" dirty="0"/>
          </a:p>
          <a:p>
            <a:r>
              <a:rPr lang="en-US" dirty="0" err="1"/>
              <a:t>Fachgebiet</a:t>
            </a:r>
            <a:r>
              <a:rPr lang="en-US" dirty="0"/>
              <a:t> </a:t>
            </a:r>
            <a:r>
              <a:rPr lang="en-US" dirty="0" err="1" smtClean="0"/>
              <a:t>Informationssysteme</a:t>
            </a:r>
            <a:endParaRPr lang="en-US" dirty="0"/>
          </a:p>
          <a:p>
            <a:r>
              <a:rPr lang="en-US" dirty="0" err="1"/>
              <a:t>Hasso-Plattner-Institut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36406" y="630061"/>
            <a:ext cx="88280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Muller"/>
              </a:rPr>
              <a:t>Logos</a:t>
            </a:r>
            <a:endParaRPr lang="en-US" sz="900" dirty="0">
              <a:latin typeface="Muller"/>
            </a:endParaRPr>
          </a:p>
          <a:p>
            <a:r>
              <a:rPr lang="de-DE" sz="900" dirty="0" smtClean="0"/>
              <a:t>Spiegel Online:		</a:t>
            </a:r>
            <a:r>
              <a:rPr lang="de-DE" sz="900" dirty="0" smtClean="0">
                <a:hlinkClick r:id="rId2"/>
              </a:rPr>
              <a:t>http</a:t>
            </a:r>
            <a:r>
              <a:rPr lang="de-DE" sz="900" dirty="0">
                <a:hlinkClick r:id="rId2"/>
              </a:rPr>
              <a:t>://www.designtagebuch.de/wp-content/uploads/mediathek//2016/09/spiegel-online-logo.png</a:t>
            </a:r>
            <a:endParaRPr lang="de-DE" sz="900" dirty="0"/>
          </a:p>
          <a:p>
            <a:r>
              <a:rPr lang="de-DE" sz="900" dirty="0"/>
              <a:t>Kompass</a:t>
            </a:r>
            <a:r>
              <a:rPr lang="de-DE" sz="900" dirty="0" smtClean="0"/>
              <a:t>:		</a:t>
            </a:r>
            <a:r>
              <a:rPr lang="de-DE" sz="900" dirty="0" smtClean="0">
                <a:hlinkClick r:id="rId3"/>
              </a:rPr>
              <a:t>http</a:t>
            </a:r>
            <a:r>
              <a:rPr lang="de-DE" sz="900" dirty="0">
                <a:hlinkClick r:id="rId3"/>
              </a:rPr>
              <a:t>://www.forfront.com/blog/forfront-and-kompass-reveal-new-customer-centric-partnership</a:t>
            </a:r>
            <a:r>
              <a:rPr lang="de-DE" sz="900" dirty="0" smtClean="0">
                <a:hlinkClick r:id="rId3"/>
              </a:rPr>
              <a:t>/</a:t>
            </a:r>
            <a:endParaRPr lang="de-DE" sz="900" b="1" dirty="0">
              <a:latin typeface="Muller"/>
            </a:endParaRPr>
          </a:p>
          <a:p>
            <a:r>
              <a:rPr lang="en-US" sz="900" dirty="0">
                <a:latin typeface="Muller"/>
              </a:rPr>
              <a:t>Wikipedia</a:t>
            </a:r>
            <a:r>
              <a:rPr lang="en-US" sz="900" dirty="0" smtClean="0">
                <a:latin typeface="Muller"/>
              </a:rPr>
              <a:t>:		</a:t>
            </a:r>
            <a:r>
              <a:rPr lang="en-US" sz="900" dirty="0" smtClean="0">
                <a:latin typeface="Muller"/>
                <a:hlinkClick r:id="rId4"/>
              </a:rPr>
              <a:t>https</a:t>
            </a:r>
            <a:r>
              <a:rPr lang="en-US" sz="900" dirty="0">
                <a:latin typeface="Muller"/>
                <a:hlinkClick r:id="rId4"/>
              </a:rPr>
              <a:t>://</a:t>
            </a:r>
            <a:r>
              <a:rPr lang="en-US" sz="900" dirty="0" smtClean="0">
                <a:latin typeface="Muller"/>
                <a:hlinkClick r:id="rId4"/>
              </a:rPr>
              <a:t>upload.wikimedia.org/wikipedia/commons/thumb/8/80/Wikipedia-logo-v2.svg/1122px-Wikipedia-logo-v2.svg.png</a:t>
            </a:r>
            <a:endParaRPr lang="en-US" sz="900" dirty="0" smtClean="0">
              <a:latin typeface="Muller"/>
            </a:endParaRPr>
          </a:p>
          <a:p>
            <a:r>
              <a:rPr lang="en-US" sz="900" dirty="0" smtClean="0">
                <a:latin typeface="Muller"/>
              </a:rPr>
              <a:t>DBpedia:		</a:t>
            </a:r>
            <a:r>
              <a:rPr lang="en-US" sz="900" dirty="0" smtClean="0">
                <a:latin typeface="Muller"/>
                <a:hlinkClick r:id="rId5"/>
              </a:rPr>
              <a:t>https</a:t>
            </a:r>
            <a:r>
              <a:rPr lang="en-US" sz="900" dirty="0">
                <a:latin typeface="Muller"/>
                <a:hlinkClick r:id="rId5"/>
              </a:rPr>
              <a:t>://</a:t>
            </a:r>
            <a:r>
              <a:rPr lang="en-US" sz="900" dirty="0" smtClean="0">
                <a:latin typeface="Muller"/>
                <a:hlinkClick r:id="rId5"/>
              </a:rPr>
              <a:t>upload.wikimedia.org/wikipedia/commons/thumb/7/73/DBpediaLogo.svg/1280px-DBpediaLogo.svg.png</a:t>
            </a:r>
            <a:endParaRPr lang="en-US" sz="900" dirty="0" smtClean="0">
              <a:latin typeface="Muller"/>
            </a:endParaRPr>
          </a:p>
          <a:p>
            <a:r>
              <a:rPr lang="en-US" sz="900" dirty="0" err="1" smtClean="0">
                <a:latin typeface="Muller"/>
              </a:rPr>
              <a:t>Implisense</a:t>
            </a:r>
            <a:r>
              <a:rPr lang="en-US" sz="900" dirty="0" smtClean="0">
                <a:latin typeface="Muller"/>
              </a:rPr>
              <a:t>:		</a:t>
            </a:r>
            <a:r>
              <a:rPr lang="en-US" sz="900" dirty="0" smtClean="0">
                <a:latin typeface="Muller"/>
                <a:hlinkClick r:id="rId6"/>
              </a:rPr>
              <a:t>https</a:t>
            </a:r>
            <a:r>
              <a:rPr lang="en-US" sz="900" dirty="0">
                <a:latin typeface="Muller"/>
                <a:hlinkClick r:id="rId6"/>
              </a:rPr>
              <a:t>://</a:t>
            </a:r>
            <a:r>
              <a:rPr lang="en-US" sz="900" dirty="0" smtClean="0">
                <a:latin typeface="Muller"/>
                <a:hlinkClick r:id="rId6"/>
              </a:rPr>
              <a:t>implisense.com/wp-content/uploads/implisense_logo_color_whitebg.jpg</a:t>
            </a:r>
            <a:endParaRPr lang="en-US" sz="900" dirty="0" smtClean="0">
              <a:latin typeface="Muller"/>
            </a:endParaRPr>
          </a:p>
          <a:p>
            <a:r>
              <a:rPr lang="en-US" sz="900" dirty="0" smtClean="0">
                <a:latin typeface="Muller"/>
              </a:rPr>
              <a:t>Wikidata:	</a:t>
            </a:r>
            <a:r>
              <a:rPr lang="en-US" sz="900" dirty="0">
                <a:latin typeface="Muller"/>
              </a:rPr>
              <a:t>	</a:t>
            </a:r>
            <a:r>
              <a:rPr lang="en-US" sz="900" dirty="0">
                <a:latin typeface="Muller"/>
                <a:hlinkClick r:id="rId7"/>
              </a:rPr>
              <a:t>https</a:t>
            </a:r>
            <a:r>
              <a:rPr lang="en-US" sz="900">
                <a:latin typeface="Muller"/>
                <a:hlinkClick r:id="rId7"/>
              </a:rPr>
              <a:t>://</a:t>
            </a:r>
            <a:r>
              <a:rPr lang="en-US" sz="900" smtClean="0">
                <a:latin typeface="Muller"/>
                <a:hlinkClick r:id="rId7"/>
              </a:rPr>
              <a:t>upload.wikimedia.org/wikipedia/commons/thumb/6/66/Wikidata-logo-en.svg/1280px-Wikidata-logo-en.svg.png</a:t>
            </a:r>
            <a:endParaRPr lang="en-US" sz="900" smtClean="0">
              <a:latin typeface="Muller"/>
            </a:endParaRPr>
          </a:p>
          <a:p>
            <a:r>
              <a:rPr lang="de-DE" sz="900" smtClean="0">
                <a:latin typeface="Muller"/>
              </a:rPr>
              <a:t>Monopoly</a:t>
            </a:r>
            <a:r>
              <a:rPr lang="de-DE" sz="900" dirty="0" smtClean="0">
                <a:latin typeface="Muller"/>
              </a:rPr>
              <a:t>:		</a:t>
            </a:r>
            <a:r>
              <a:rPr lang="de-DE" sz="900" dirty="0" smtClean="0">
                <a:latin typeface="Muller"/>
                <a:hlinkClick r:id="rId8"/>
              </a:rPr>
              <a:t>https</a:t>
            </a:r>
            <a:r>
              <a:rPr lang="de-DE" sz="900" dirty="0">
                <a:latin typeface="Muller"/>
                <a:hlinkClick r:id="rId8"/>
              </a:rPr>
              <a:t>://de.wikipedia.org/wiki/Datei:Monopoly_logo.svg</a:t>
            </a:r>
            <a:endParaRPr lang="de-DE" sz="900" dirty="0">
              <a:latin typeface="Muller"/>
            </a:endParaRPr>
          </a:p>
          <a:p>
            <a:r>
              <a:rPr lang="en-US" sz="900" dirty="0">
                <a:latin typeface="Muller"/>
              </a:rPr>
              <a:t>Audi</a:t>
            </a:r>
            <a:r>
              <a:rPr lang="en-US" sz="900" dirty="0" smtClean="0">
                <a:latin typeface="Muller"/>
              </a:rPr>
              <a:t>:		</a:t>
            </a:r>
            <a:r>
              <a:rPr lang="en-US" sz="900" dirty="0" smtClean="0">
                <a:latin typeface="Muller"/>
                <a:hlinkClick r:id="rId9"/>
              </a:rPr>
              <a:t>https</a:t>
            </a:r>
            <a:r>
              <a:rPr lang="en-US" sz="900" dirty="0">
                <a:latin typeface="Muller"/>
                <a:hlinkClick r:id="rId9"/>
              </a:rPr>
              <a:t>://upload.wikimedia.org/wikipedia/commons/thumb/9/92/Audi-Logo_2016.svg/1280px-Audi-Logo_2016.svg.png</a:t>
            </a:r>
            <a:endParaRPr lang="en-US" sz="900" dirty="0">
              <a:latin typeface="Muller"/>
            </a:endParaRPr>
          </a:p>
          <a:p>
            <a:r>
              <a:rPr lang="en-US" sz="900" dirty="0">
                <a:latin typeface="Muller"/>
              </a:rPr>
              <a:t>VW AG</a:t>
            </a:r>
            <a:r>
              <a:rPr lang="en-US" sz="900" dirty="0" smtClean="0">
                <a:latin typeface="Muller"/>
              </a:rPr>
              <a:t>:		</a:t>
            </a:r>
            <a:r>
              <a:rPr lang="en-US" sz="900" dirty="0" smtClean="0">
                <a:latin typeface="Muller"/>
                <a:hlinkClick r:id="rId10"/>
              </a:rPr>
              <a:t>https</a:t>
            </a:r>
            <a:r>
              <a:rPr lang="en-US" sz="900" dirty="0">
                <a:latin typeface="Muller"/>
                <a:hlinkClick r:id="rId10"/>
              </a:rPr>
              <a:t>://</a:t>
            </a:r>
            <a:r>
              <a:rPr lang="en-US" sz="900" dirty="0" smtClean="0">
                <a:latin typeface="Muller"/>
                <a:hlinkClick r:id="rId10"/>
              </a:rPr>
              <a:t>upload.wikimedia.org/wikipedia/commons/thumb/9/90/VWAG-Logo.svg/1134px-VWAG-Logo.svg.png</a:t>
            </a:r>
            <a:endParaRPr lang="en-US" sz="900" dirty="0" smtClean="0">
              <a:latin typeface="Muller"/>
            </a:endParaRPr>
          </a:p>
          <a:p>
            <a:r>
              <a:rPr lang="de-DE" sz="900" dirty="0" smtClean="0"/>
              <a:t>Bosch:		</a:t>
            </a:r>
            <a:r>
              <a:rPr lang="de-DE" sz="900" dirty="0" smtClean="0">
                <a:hlinkClick r:id="rId11"/>
              </a:rPr>
              <a:t>https</a:t>
            </a:r>
            <a:r>
              <a:rPr lang="de-DE" sz="900" dirty="0">
                <a:hlinkClick r:id="rId11"/>
              </a:rPr>
              <a:t>://de.wikipedia.org/wiki/Robert_Bosch_GmbH#/media/File:Bosch-Logo.svg</a:t>
            </a:r>
            <a:endParaRPr lang="de-DE" sz="900" dirty="0"/>
          </a:p>
          <a:p>
            <a:r>
              <a:rPr lang="de-DE" sz="900" dirty="0"/>
              <a:t>DB</a:t>
            </a:r>
            <a:r>
              <a:rPr lang="de-DE" sz="900" dirty="0" smtClean="0"/>
              <a:t>:		</a:t>
            </a:r>
            <a:r>
              <a:rPr lang="de-DE" sz="900" dirty="0" smtClean="0">
                <a:hlinkClick r:id="rId12"/>
              </a:rPr>
              <a:t>https</a:t>
            </a:r>
            <a:r>
              <a:rPr lang="de-DE" sz="900" dirty="0">
                <a:hlinkClick r:id="rId12"/>
              </a:rPr>
              <a:t>://de.wikipedia.org/wiki/Deutsche_Bahn#/media/File:Deutsche_Bahn_AG-Logo.svg</a:t>
            </a:r>
            <a:endParaRPr lang="de-DE" sz="900" dirty="0"/>
          </a:p>
          <a:p>
            <a:r>
              <a:rPr lang="en-US" sz="900" dirty="0"/>
              <a:t>Commerzbank</a:t>
            </a:r>
            <a:r>
              <a:rPr lang="en-US" sz="900" dirty="0" smtClean="0"/>
              <a:t>:		</a:t>
            </a:r>
            <a:r>
              <a:rPr lang="en-US" sz="900" dirty="0" smtClean="0">
                <a:hlinkClick r:id="rId13"/>
              </a:rPr>
              <a:t>https</a:t>
            </a:r>
            <a:r>
              <a:rPr lang="en-US" sz="900" dirty="0">
                <a:hlinkClick r:id="rId13"/>
              </a:rPr>
              <a:t>://de.wikipedia.org/wiki/Datei:Commerzbank_(2009).</a:t>
            </a:r>
            <a:r>
              <a:rPr lang="en-US" sz="900" dirty="0" smtClean="0">
                <a:hlinkClick r:id="rId13"/>
              </a:rPr>
              <a:t>svg</a:t>
            </a:r>
            <a:endParaRPr lang="en-US" sz="900" dirty="0"/>
          </a:p>
          <a:p>
            <a:endParaRPr lang="en-US" sz="900" dirty="0"/>
          </a:p>
          <a:p>
            <a:r>
              <a:rPr lang="en-US" sz="900" b="1" dirty="0" smtClean="0"/>
              <a:t>Icons</a:t>
            </a:r>
          </a:p>
          <a:p>
            <a:r>
              <a:rPr lang="de-DE" sz="900" dirty="0" smtClean="0"/>
              <a:t>Zahnrad:		</a:t>
            </a:r>
            <a:r>
              <a:rPr lang="de-DE" sz="900" dirty="0" smtClean="0">
                <a:hlinkClick r:id="rId14"/>
              </a:rPr>
              <a:t>https</a:t>
            </a:r>
            <a:r>
              <a:rPr lang="de-DE" sz="900" dirty="0">
                <a:hlinkClick r:id="rId14"/>
              </a:rPr>
              <a:t>://</a:t>
            </a:r>
            <a:r>
              <a:rPr lang="de-DE" sz="900" dirty="0" smtClean="0">
                <a:hlinkClick r:id="rId14"/>
              </a:rPr>
              <a:t>d30y9cdsu7xlg0.cloudfront.net/png/31188-200.png</a:t>
            </a:r>
            <a:endParaRPr lang="de-DE" sz="900" dirty="0" smtClean="0"/>
          </a:p>
          <a:p>
            <a:r>
              <a:rPr lang="en-US" sz="900" dirty="0" err="1" smtClean="0"/>
              <a:t>Statistik</a:t>
            </a:r>
            <a:r>
              <a:rPr lang="en-US" sz="900" dirty="0" smtClean="0"/>
              <a:t>: 		</a:t>
            </a:r>
            <a:r>
              <a:rPr lang="de-DE" sz="900" u="sng" dirty="0" smtClean="0">
                <a:hlinkClick r:id="rId15"/>
              </a:rPr>
              <a:t>http</a:t>
            </a:r>
            <a:r>
              <a:rPr lang="de-DE" sz="900" u="sng" dirty="0">
                <a:hlinkClick r:id="rId15"/>
              </a:rPr>
              <a:t>://icons.iconarchive.com/icons/icons8/ios7/512/Data-Combo-Chart-icon.png</a:t>
            </a:r>
            <a:endParaRPr lang="en-US" sz="900" dirty="0" smtClean="0"/>
          </a:p>
          <a:p>
            <a:r>
              <a:rPr lang="en-US" sz="900" dirty="0" err="1" smtClean="0"/>
              <a:t>Besen</a:t>
            </a:r>
            <a:r>
              <a:rPr lang="en-US" sz="900" dirty="0" smtClean="0"/>
              <a:t>:		</a:t>
            </a:r>
            <a:r>
              <a:rPr lang="en-US" sz="900" dirty="0" smtClean="0">
                <a:hlinkClick r:id="rId16"/>
              </a:rPr>
              <a:t>http</a:t>
            </a:r>
            <a:r>
              <a:rPr lang="en-US" sz="900" dirty="0">
                <a:hlinkClick r:id="rId16"/>
              </a:rPr>
              <a:t>://</a:t>
            </a:r>
            <a:r>
              <a:rPr lang="en-US" sz="900" dirty="0" smtClean="0">
                <a:hlinkClick r:id="rId16"/>
              </a:rPr>
              <a:t>en.zak.wubook.net/zimgs/plugin-broom2.png</a:t>
            </a:r>
            <a:endParaRPr lang="en-US" sz="900" dirty="0" smtClean="0"/>
          </a:p>
          <a:p>
            <a:endParaRPr lang="en-US" sz="900" dirty="0"/>
          </a:p>
          <a:p>
            <a:r>
              <a:rPr lang="en-US" sz="900" b="1" dirty="0" err="1" smtClean="0"/>
              <a:t>Emojis</a:t>
            </a:r>
            <a:r>
              <a:rPr lang="en-US" sz="900" dirty="0" smtClean="0"/>
              <a:t>		</a:t>
            </a:r>
            <a:r>
              <a:rPr lang="en-US" sz="900" dirty="0" smtClean="0">
                <a:hlinkClick r:id="rId17"/>
              </a:rPr>
              <a:t>https</a:t>
            </a:r>
            <a:r>
              <a:rPr lang="en-US" sz="900" dirty="0">
                <a:hlinkClick r:id="rId17"/>
              </a:rPr>
              <a:t>://emojipedia.org/apple/ios-10.3</a:t>
            </a:r>
            <a:r>
              <a:rPr lang="en-US" sz="900" dirty="0" smtClean="0">
                <a:hlinkClick r:id="rId17"/>
              </a:rPr>
              <a:t>/</a:t>
            </a:r>
            <a:endParaRPr lang="en-US" sz="900" dirty="0" smtClean="0"/>
          </a:p>
          <a:p>
            <a:endParaRPr lang="en-US" sz="900" dirty="0"/>
          </a:p>
          <a:p>
            <a:r>
              <a:rPr lang="en-US" sz="900" b="1" dirty="0" err="1">
                <a:latin typeface="Muller"/>
              </a:rPr>
              <a:t>Sonstiges</a:t>
            </a:r>
            <a:endParaRPr lang="de-DE" sz="900" b="1" dirty="0"/>
          </a:p>
          <a:p>
            <a:r>
              <a:rPr lang="en-US" sz="900" dirty="0" err="1"/>
              <a:t>Titelbild</a:t>
            </a:r>
            <a:r>
              <a:rPr lang="en-US" sz="900" dirty="0"/>
              <a:t>:		</a:t>
            </a:r>
            <a:r>
              <a:rPr lang="en-US" sz="900" dirty="0">
                <a:hlinkClick r:id="rId18"/>
              </a:rPr>
              <a:t>https://images.alphacoders.com/561/561098.jpg</a:t>
            </a:r>
            <a:endParaRPr lang="de-DE" sz="900" dirty="0">
              <a:latin typeface="Muller"/>
            </a:endParaRPr>
          </a:p>
          <a:p>
            <a:r>
              <a:rPr lang="en-US" sz="900" dirty="0">
                <a:latin typeface="Muller"/>
              </a:rPr>
              <a:t>Rich Uncle </a:t>
            </a:r>
            <a:r>
              <a:rPr lang="en-US" sz="900" dirty="0" err="1">
                <a:latin typeface="Muller"/>
              </a:rPr>
              <a:t>Pennybags</a:t>
            </a:r>
            <a:r>
              <a:rPr lang="en-US" sz="900" dirty="0">
                <a:latin typeface="Muller"/>
              </a:rPr>
              <a:t>:	</a:t>
            </a:r>
            <a:r>
              <a:rPr lang="en-US" sz="900" dirty="0">
                <a:latin typeface="Muller"/>
                <a:hlinkClick r:id="rId19"/>
              </a:rPr>
              <a:t>http://www.hannainthecity.com/wp-content/uploads/2014/07/Uncle-Pennybags-surprised.png</a:t>
            </a:r>
            <a:endParaRPr lang="en-US" sz="900" dirty="0">
              <a:latin typeface="Muller"/>
            </a:endParaRPr>
          </a:p>
          <a:p>
            <a:r>
              <a:rPr lang="en-US" sz="900" dirty="0" err="1"/>
              <a:t>Papierschnipsel</a:t>
            </a:r>
            <a:r>
              <a:rPr lang="en-US" sz="900" dirty="0"/>
              <a:t>:		</a:t>
            </a:r>
            <a:r>
              <a:rPr lang="de-DE" sz="900" dirty="0">
                <a:hlinkClick r:id="rId20"/>
              </a:rPr>
              <a:t>https://static.vecteezy.com/system/resources/previews/000/095/253/non_2x/ripped-paper-vector.jpg</a:t>
            </a:r>
            <a:endParaRPr lang="de-DE" sz="900" dirty="0"/>
          </a:p>
          <a:p>
            <a:r>
              <a:rPr lang="de-DE" sz="900" dirty="0"/>
              <a:t>Spiegel Online Screenshot:	</a:t>
            </a:r>
            <a:r>
              <a:rPr lang="de-DE" sz="900" dirty="0">
                <a:hlinkClick r:id="rId21"/>
              </a:rPr>
              <a:t>http://www.spiegel.de/auto/aktuell/volkswagen-und-bosch-schwere-vorwuerfe-gegen-den-zulieferer-a-1111209.html</a:t>
            </a:r>
            <a:endParaRPr lang="de-DE" sz="900" dirty="0"/>
          </a:p>
          <a:p>
            <a:r>
              <a:rPr lang="en-US" sz="900" dirty="0" err="1"/>
              <a:t>Metallschild</a:t>
            </a:r>
            <a:r>
              <a:rPr lang="en-US" sz="900" dirty="0"/>
              <a:t>:		</a:t>
            </a:r>
            <a:r>
              <a:rPr lang="en-US" sz="900" dirty="0">
                <a:hlinkClick r:id="rId22"/>
              </a:rPr>
              <a:t>https://</a:t>
            </a:r>
            <a:r>
              <a:rPr lang="en-US" sz="900" dirty="0" smtClean="0">
                <a:hlinkClick r:id="rId22"/>
              </a:rPr>
              <a:t>image.freepik.com/free-vector/silver-plaques-collection_23-2147518874.jpg</a:t>
            </a:r>
            <a:endParaRPr lang="en-US" sz="900" dirty="0"/>
          </a:p>
        </p:txBody>
      </p:sp>
      <p:sp>
        <p:nvSpPr>
          <p:cNvPr id="3" name="Textfeld 2"/>
          <p:cNvSpPr txBox="1"/>
          <p:nvPr/>
        </p:nvSpPr>
        <p:spPr>
          <a:xfrm>
            <a:off x="226087" y="24456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Bildquellen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2910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979712" y="2033141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smtClean="0">
                <a:latin typeface="Muller" charset="0"/>
                <a:ea typeface="Muller" charset="0"/>
                <a:cs typeface="Muller" charset="0"/>
              </a:rPr>
              <a:t>Risikomanagement</a:t>
            </a:r>
            <a:endParaRPr lang="de-DE" sz="3200" b="1" dirty="0"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7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51520" y="82351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Muller" charset="0"/>
                <a:ea typeface="Muller" charset="0"/>
                <a:cs typeface="Muller" charset="0"/>
              </a:rPr>
              <a:t>Bunte Monokulturen im Raubbau 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AG</a:t>
            </a:r>
            <a:r>
              <a:rPr lang="de-DE" dirty="0" smtClean="0"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dirty="0">
                <a:latin typeface="Muller" charset="0"/>
                <a:ea typeface="Muller" charset="0"/>
                <a:cs typeface="Muller" charset="0"/>
              </a:rPr>
              <a:t>beliefert </a:t>
            </a:r>
            <a:r>
              <a:rPr lang="de-DE" dirty="0" smtClean="0">
                <a:latin typeface="Muller" charset="0"/>
                <a:ea typeface="Muller" charset="0"/>
                <a:cs typeface="Muller" charset="0"/>
              </a:rPr>
              <a:t>die</a:t>
            </a:r>
          </a:p>
          <a:p>
            <a:r>
              <a:rPr lang="de-DE" b="1" dirty="0" err="1" smtClean="0">
                <a:latin typeface="Muller" charset="0"/>
                <a:ea typeface="Muller" charset="0"/>
                <a:cs typeface="Muller" charset="0"/>
              </a:rPr>
              <a:t>Katzis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b="1" dirty="0">
                <a:latin typeface="Muller" charset="0"/>
                <a:ea typeface="Muller" charset="0"/>
                <a:cs typeface="Muller" charset="0"/>
              </a:rPr>
              <a:t>klebrige Kauklumpen GmbH &amp; Co 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KG</a:t>
            </a:r>
            <a:r>
              <a:rPr lang="de-DE" dirty="0" smtClean="0"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dirty="0">
                <a:latin typeface="Muller" charset="0"/>
                <a:ea typeface="Muller" charset="0"/>
                <a:cs typeface="Muller" charset="0"/>
              </a:rPr>
              <a:t> mit lustigen </a:t>
            </a:r>
            <a:r>
              <a:rPr lang="de-DE" dirty="0" smtClean="0">
                <a:latin typeface="Muller" charset="0"/>
                <a:ea typeface="Muller" charset="0"/>
                <a:cs typeface="Muller" charset="0"/>
              </a:rPr>
              <a:t>Farben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19" y="2170232"/>
            <a:ext cx="784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latin typeface="Muller" charset="0"/>
                <a:ea typeface="Muller" charset="0"/>
                <a:cs typeface="Muller" charset="0"/>
              </a:rPr>
              <a:t>Quick’n’Dirty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b="1" dirty="0">
                <a:latin typeface="Muller" charset="0"/>
                <a:ea typeface="Muller" charset="0"/>
                <a:cs typeface="Muller" charset="0"/>
              </a:rPr>
              <a:t>Zeitarbeit 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AG</a:t>
            </a:r>
            <a:r>
              <a:rPr lang="de-DE" dirty="0" smtClean="0"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dirty="0">
                <a:latin typeface="Muller" charset="0"/>
                <a:ea typeface="Muller" charset="0"/>
                <a:cs typeface="Muller" charset="0"/>
              </a:rPr>
              <a:t>ist Kundin der </a:t>
            </a:r>
            <a:r>
              <a:rPr lang="de-DE" b="1" dirty="0">
                <a:latin typeface="Muller" charset="0"/>
                <a:ea typeface="Muller" charset="0"/>
                <a:cs typeface="Muller" charset="0"/>
              </a:rPr>
              <a:t>Commerzbank 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AG</a:t>
            </a:r>
            <a:endParaRPr lang="de-DE" b="1" dirty="0"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51520" y="3127772"/>
            <a:ext cx="7334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latin typeface="Muller" charset="0"/>
                <a:ea typeface="Muller" charset="0"/>
                <a:cs typeface="Muller" charset="0"/>
              </a:rPr>
              <a:t>Quick’n’Dirty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b="1" dirty="0">
                <a:latin typeface="Muller" charset="0"/>
                <a:ea typeface="Muller" charset="0"/>
                <a:cs typeface="Muller" charset="0"/>
              </a:rPr>
              <a:t>Zeitarbeit 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AG</a:t>
            </a:r>
            <a:r>
              <a:rPr lang="de-DE" dirty="0" smtClean="0">
                <a:latin typeface="Muller" charset="0"/>
                <a:ea typeface="Muller" charset="0"/>
                <a:cs typeface="Muller" charset="0"/>
              </a:rPr>
              <a:t> leiht </a:t>
            </a:r>
            <a:r>
              <a:rPr lang="de-DE" dirty="0" err="1" smtClean="0">
                <a:latin typeface="Muller" charset="0"/>
                <a:ea typeface="Muller" charset="0"/>
                <a:cs typeface="Muller" charset="0"/>
              </a:rPr>
              <a:t>Arbeitsminions</a:t>
            </a:r>
            <a:r>
              <a:rPr lang="de-DE" dirty="0" smtClean="0">
                <a:latin typeface="Muller" charset="0"/>
                <a:ea typeface="Muller" charset="0"/>
                <a:cs typeface="Muller" charset="0"/>
              </a:rPr>
              <a:t> an</a:t>
            </a:r>
          </a:p>
          <a:p>
            <a:r>
              <a:rPr lang="de-DE" b="1" dirty="0" err="1" smtClean="0">
                <a:latin typeface="Muller" charset="0"/>
                <a:ea typeface="Muller" charset="0"/>
                <a:cs typeface="Muller" charset="0"/>
              </a:rPr>
              <a:t>Katzis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b="1" dirty="0">
                <a:latin typeface="Muller" charset="0"/>
                <a:ea typeface="Muller" charset="0"/>
                <a:cs typeface="Muller" charset="0"/>
              </a:rPr>
              <a:t>klebrige Kauklumpen GmbH &amp; Co </a:t>
            </a:r>
            <a:r>
              <a:rPr lang="de-DE" b="1" dirty="0" smtClean="0">
                <a:latin typeface="Muller" charset="0"/>
                <a:ea typeface="Muller" charset="0"/>
                <a:cs typeface="Muller" charset="0"/>
              </a:rPr>
              <a:t>KG</a:t>
            </a:r>
            <a:endParaRPr lang="de-DE" dirty="0"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18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195486"/>
            <a:ext cx="8640960" cy="4680520"/>
          </a:xfrm>
          <a:prstGeom prst="rect">
            <a:avLst/>
          </a:prstGeom>
          <a:solidFill>
            <a:srgbClr val="D20000"/>
          </a:solidFill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3900" dirty="0">
              <a:solidFill>
                <a:srgbClr val="C00000"/>
              </a:solidFill>
              <a:latin typeface="Palatino Linotype" panose="02040502050505030304" pitchFamily="18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1187624" y="771550"/>
            <a:ext cx="6840760" cy="338437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900" dirty="0">
                <a:solidFill>
                  <a:srgbClr val="D20000"/>
                </a:solidFill>
                <a:latin typeface="Palatino Linotype" panose="02040502050505030304" pitchFamily="18" charset="0"/>
                <a:ea typeface="Verdana" panose="020B0604030504040204" pitchFamily="34" charset="0"/>
                <a:cs typeface="Arial" panose="020B0604020202020204" pitchFamily="34" charset="0"/>
              </a:rPr>
              <a:t>?</a:t>
            </a:r>
            <a:endParaRPr lang="de-DE" sz="23900" dirty="0">
              <a:solidFill>
                <a:srgbClr val="D20000"/>
              </a:solidFill>
              <a:latin typeface="Palatino Linotype" panose="02040502050505030304" pitchFamily="18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23" y="3604224"/>
            <a:ext cx="3283162" cy="11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80000" tIns="396000" rIns="180000" bIns="180000" rtlCol="0" anchor="t"/>
          <a:lstStyle/>
          <a:p>
            <a:pPr algn="ctr"/>
            <a:r>
              <a:rPr lang="en-US" sz="2800" b="1" u="sng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EREIGNISKARTE</a:t>
            </a:r>
            <a:endParaRPr lang="de-DE" sz="2000" b="1" u="sng" dirty="0" smtClean="0">
              <a:solidFill>
                <a:srgbClr val="FF0000"/>
              </a:solidFill>
              <a:latin typeface="Muller" charset="0"/>
              <a:ea typeface="Muller" charset="0"/>
              <a:cs typeface="Muller" charset="0"/>
            </a:endParaRPr>
          </a:p>
          <a:p>
            <a:endParaRPr lang="de-DE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67544" y="1275606"/>
            <a:ext cx="65527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dirty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Im Anbaugebiet für lustige Farben regnet es seit Wochen. Der Himmel ist ständig grau. </a:t>
            </a:r>
            <a:r>
              <a:rPr lang="de-DE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Die </a:t>
            </a:r>
            <a:r>
              <a:rPr lang="de-DE" b="1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Lustige-Farben-Ernte </a:t>
            </a:r>
            <a:r>
              <a:rPr lang="de-DE" dirty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ist im </a:t>
            </a:r>
            <a:r>
              <a:rPr lang="de-DE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Eimer.</a:t>
            </a:r>
          </a:p>
          <a:p>
            <a:pPr>
              <a:spcAft>
                <a:spcPts val="1200"/>
              </a:spcAft>
            </a:pPr>
            <a:r>
              <a:rPr lang="de-DE" b="1" dirty="0" err="1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Katzis</a:t>
            </a:r>
            <a:r>
              <a:rPr lang="de-DE" b="1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klebrige Kauklumpen GmbH &amp; Co </a:t>
            </a:r>
            <a:r>
              <a:rPr lang="de-DE" b="1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KG</a:t>
            </a:r>
            <a:r>
              <a:rPr lang="de-DE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dirty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gehen die Zutaten </a:t>
            </a:r>
            <a:r>
              <a:rPr lang="de-DE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aus und </a:t>
            </a:r>
            <a:r>
              <a:rPr lang="de-DE" dirty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kann den Kredit nicht an die Commerzbank AG zurückzahlen. </a:t>
            </a:r>
            <a:endParaRPr lang="de-DE" dirty="0" smtClean="0">
              <a:solidFill>
                <a:srgbClr val="FF0000"/>
              </a:solidFill>
              <a:latin typeface="Muller" charset="0"/>
              <a:ea typeface="Muller" charset="0"/>
              <a:cs typeface="Muller" charset="0"/>
            </a:endParaRPr>
          </a:p>
          <a:p>
            <a:pPr>
              <a:spcAft>
                <a:spcPts val="1200"/>
              </a:spcAft>
            </a:pPr>
            <a:r>
              <a:rPr lang="de-DE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Alle </a:t>
            </a:r>
            <a:r>
              <a:rPr lang="de-DE" dirty="0" err="1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Arbeitsminions</a:t>
            </a:r>
            <a:r>
              <a:rPr lang="de-DE" dirty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 der </a:t>
            </a:r>
            <a:r>
              <a:rPr lang="de-DE" b="1" dirty="0" err="1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Quick’n’Dirty</a:t>
            </a:r>
            <a:r>
              <a:rPr lang="de-DE" b="1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b="1" dirty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Zeitarbeit </a:t>
            </a:r>
            <a:r>
              <a:rPr lang="de-DE" b="1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AG</a:t>
            </a:r>
            <a:r>
              <a:rPr lang="de-DE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 </a:t>
            </a:r>
            <a:r>
              <a:rPr lang="de-DE" dirty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werden sofort freigestellt und offene Rechnungen für bereits geleistete </a:t>
            </a:r>
            <a:r>
              <a:rPr lang="de-DE" dirty="0" err="1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Minionarbeit</a:t>
            </a:r>
            <a:r>
              <a:rPr lang="de-DE" dirty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 bleiben offen. Gehen Sie mit Ihrem Kunden zum Insolvenzverwalter. Gehen Sie dabei nicht über „Los“ und ziehen Sie nicht 4.000€ ein</a:t>
            </a:r>
            <a:r>
              <a:rPr lang="de-DE" dirty="0" smtClean="0">
                <a:solidFill>
                  <a:srgbClr val="FF0000"/>
                </a:solidFill>
                <a:latin typeface="Muller" charset="0"/>
                <a:ea typeface="Muller" charset="0"/>
                <a:cs typeface="Muller" charset="0"/>
              </a:rPr>
              <a:t>.</a:t>
            </a:r>
            <a:endParaRPr lang="de-DE" dirty="0">
              <a:solidFill>
                <a:srgbClr val="FF0000"/>
              </a:solidFill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766" y="1958354"/>
            <a:ext cx="2286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78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  <p:sndAc>
          <p:stSnd>
            <p:snd r:embed="rId2" name="82378__gynation__paper-flip-2.wav"/>
          </p:stSnd>
        </p:sndAc>
      </p:transition>
    </mc:Choice>
    <mc:Fallback xmlns="">
      <p:transition spd="slow">
        <p:fade/>
        <p:sndAc>
          <p:stSnd>
            <p:snd r:embed="rId4" name="82378__gynation__paper-flip-2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mit Pfeil 11"/>
          <p:cNvCxnSpPr/>
          <p:nvPr/>
        </p:nvCxnSpPr>
        <p:spPr>
          <a:xfrm flipV="1">
            <a:off x="3131840" y="3949651"/>
            <a:ext cx="252028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7097118" y="1635646"/>
            <a:ext cx="0" cy="13681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Bild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71" y="540338"/>
            <a:ext cx="857002" cy="857002"/>
          </a:xfrm>
          <a:prstGeom prst="rect">
            <a:avLst/>
          </a:prstGeom>
        </p:spPr>
      </p:pic>
      <p:cxnSp>
        <p:nvCxnSpPr>
          <p:cNvPr id="21" name="Gerade Verbindung mit Pfeil 20"/>
          <p:cNvCxnSpPr/>
          <p:nvPr/>
        </p:nvCxnSpPr>
        <p:spPr>
          <a:xfrm flipH="1">
            <a:off x="2448614" y="949774"/>
            <a:ext cx="313149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Bild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89576" y="1939950"/>
            <a:ext cx="467916" cy="467916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41976" y="2070289"/>
            <a:ext cx="467916" cy="467916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4376" y="2209989"/>
            <a:ext cx="467916" cy="467916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>
            <a:off x="7953989" y="4443958"/>
            <a:ext cx="683049" cy="50405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7957304" y="3415504"/>
            <a:ext cx="1082507" cy="50274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2448614" y="4356315"/>
            <a:ext cx="520550" cy="64807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289297" y="4299942"/>
            <a:ext cx="939651" cy="99952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582780" y="2570443"/>
            <a:ext cx="864096" cy="9001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 flipH="1">
            <a:off x="699878" y="1508702"/>
            <a:ext cx="491293" cy="56208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>
            <a:off x="139673" y="-92546"/>
            <a:ext cx="920245" cy="63288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endCxn id="1026" idx="0"/>
          </p:cNvCxnSpPr>
          <p:nvPr/>
        </p:nvCxnSpPr>
        <p:spPr>
          <a:xfrm flipH="1">
            <a:off x="7097118" y="-368053"/>
            <a:ext cx="53227" cy="92259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endCxn id="1026" idx="3"/>
          </p:cNvCxnSpPr>
          <p:nvPr/>
        </p:nvCxnSpPr>
        <p:spPr>
          <a:xfrm flipH="1">
            <a:off x="8047248" y="153240"/>
            <a:ext cx="2281623" cy="81887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 w="lg" len="lg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3793821" y="4056568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uller" charset="0"/>
                <a:ea typeface="Muller" charset="0"/>
                <a:cs typeface="Muller" charset="0"/>
              </a:rPr>
              <a:t>beliefert</a:t>
            </a:r>
            <a:endParaRPr lang="de-DE" sz="2200" dirty="0"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334897" y="1139370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Muller" charset="0"/>
                <a:ea typeface="Muller" charset="0"/>
                <a:cs typeface="Muller" charset="0"/>
              </a:rPr>
              <a:t>ist</a:t>
            </a:r>
            <a:r>
              <a:rPr lang="en-US" dirty="0" smtClean="0">
                <a:latin typeface="Muller" charset="0"/>
                <a:ea typeface="Muller" charset="0"/>
                <a:cs typeface="Muller" charset="0"/>
              </a:rPr>
              <a:t> Kunde von</a:t>
            </a:r>
            <a:endParaRPr lang="de-DE" dirty="0">
              <a:latin typeface="Muller" charset="0"/>
              <a:ea typeface="Muller" charset="0"/>
              <a:cs typeface="Muller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7150345" y="1754575"/>
            <a:ext cx="223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Muller" charset="0"/>
                <a:ea typeface="Muller" charset="0"/>
                <a:cs typeface="Muller" charset="0"/>
              </a:rPr>
              <a:t>leiht</a:t>
            </a:r>
            <a:r>
              <a:rPr lang="en-US" dirty="0" smtClean="0">
                <a:latin typeface="Muller" charset="0"/>
                <a:ea typeface="Muller" charset="0"/>
                <a:cs typeface="Muller" charset="0"/>
              </a:rPr>
              <a:t> </a:t>
            </a:r>
          </a:p>
          <a:p>
            <a:r>
              <a:rPr lang="en-US" dirty="0" err="1" smtClean="0">
                <a:latin typeface="Muller" charset="0"/>
                <a:ea typeface="Muller" charset="0"/>
                <a:cs typeface="Muller" charset="0"/>
              </a:rPr>
              <a:t>Arbeitskräfte</a:t>
            </a:r>
            <a:r>
              <a:rPr lang="en-US" dirty="0" smtClean="0">
                <a:latin typeface="Muller" charset="0"/>
                <a:ea typeface="Muller" charset="0"/>
                <a:cs typeface="Muller" charset="0"/>
              </a:rPr>
              <a:t> </a:t>
            </a:r>
          </a:p>
          <a:p>
            <a:r>
              <a:rPr lang="en-US" dirty="0" smtClean="0">
                <a:latin typeface="Muller" charset="0"/>
                <a:ea typeface="Muller" charset="0"/>
                <a:cs typeface="Muller" charset="0"/>
              </a:rPr>
              <a:t>an</a:t>
            </a:r>
            <a:endParaRPr lang="de-DE" dirty="0">
              <a:latin typeface="Muller" charset="0"/>
              <a:ea typeface="Muller" charset="0"/>
              <a:cs typeface="Muller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988" y="554539"/>
            <a:ext cx="1900260" cy="835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7" y="3560099"/>
            <a:ext cx="2088232" cy="6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31" y="3289920"/>
            <a:ext cx="1501640" cy="11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5" y="651547"/>
            <a:ext cx="596453" cy="596453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97754" y="3695823"/>
            <a:ext cx="420651" cy="4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1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irwana\Desktop\Last fra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igital Technology Growth-Condense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4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8085" y="2099373"/>
            <a:ext cx="1679728" cy="1688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data:image/png;base64,%20iVBORw0KGgoAAAANSUhEUgAAAG8AAABFCAYAAAEz9YimAAAAAXNSR0IArs4c6QAAAARnQU1BAACxjwv8YQUAAAAJcEhZcwAADsMAAA7DAcdvqGQAACgvSURBVGhD7VsFWFXJ2/9dugREMVAMxHZNsAMLBQUVDOzu7u7atVvwb2OLXRiIydrdHSiIIiIgzXzvO/dcuSLGGqv7PN/v4XDPmToz8/bMHJUg4Bugo/x+gEodR2LPiQtoPuxPPA19qaSmAb/xU4h+FyuSkpKF2GarpKTio4p9p/kod4QbBUT+Jj2Uhw/xUVdz582DRTsOQ1WzA17anMPdV++w3P84Vh8MUkooiI2LF+3GzhIo7aq+StRR2qTuVGml3KmRkpKi3PEbVcCKcf1Rr2ZlwMQUMMsAVZWm6lZFvPzRPG8/ckr++gedhx4lY+HeI9hz7ylgnRlISaG51sGlh8FQ8TMjkxV2n7sKPTMzZGw9CAlJyenPap2BU5S7T+Oz5EBJN+XuY6TLAImbcsnfjV6P5G+6UBr4GBfshThnL2cSBasrian4qKJeaRfxKiJSuA9vJ1C7jRg6b5WS8yE+6uqCCUNRf8x87DxJMwd9xOnqY+H2AHXmB2CiF6slW5GMULSmvE8LLsfMogGJQhP1TeUmAhUbyzHdefJcPmvS4xMS1fml6qnTSroKFRp1F0hMgti1BAv3HEEvn/XIamWJF2+jkC9LZjjY58aD0Fc4++AxLE1NEOE7A0ZN++KbBfmzDJAWlpUbK3dCNGlWVsT72gqdMg2UlK/DP3rhjQdPRfZaLcS9p8/lM4q4yN+ExCQhNuQgPnGSz59DupyqjQldigM7ckL1hzMKPHdC7jx5cerOI9wODsHoAe1Qt88E5KjuAjQLhrgVqNT6ND5LC6/JPvA/ew0xcaQGSE1UKZofuyb1QXD4G3Sb9ScCZ87GqgMnMWrldgS/fA0jQ31kNDXF840zlRbSQVJSkhg0Y4kYMnupuHz7gRw2g9P42nLwhJKSCsO6nUlqOork5FTFpQ1Wdn6HThL/OyspqVAxsxtXbgJxdofsgKqkK8wsMyD6XRzEmR3oPGkBlm7aAxgZvNdhpE4RTXlm1ZrJOmUL54e9bXasO3DsfZmtU4fAo+9YIC4ByECKU6XCy8MbyNzQDTJayooSlpZIIq3Kv4z/jeoFZMsin8W5XbITyJYVZg26AqZm8jrzJATrzlyReVxG1jU0JEWbFbDLi6IOpeDZoC6s3buAtGqSaDb9f6LFjGVi19krysCFTONr4sY98tmm7RARHB4hbNoNEY/CwmVapwW+Ikf7oWLhviPyuUC30aLv0o2i6fQl4i5x8uTlm8WBU5dE50nzZf7k5ZvEVwswsT4M9MlSfC/kq78BtbuOFEs2q0f/T/DVL2w/do5YuzdQ3r9+GyUS1pI3sCanfP4n+PoRbswhnq6yUx6EcGtaXhiX+LJmSYt/PKX4o7b8PXbhmmg9arq8z1CqihArvm60X1RtadGqUiSqtnDC9cA2yBa/QaYlktsRb0Di9TVQXpwuYuPiRMJqW4FCzmQp64qUM/lFbHyCQM3WAk7NZZntPsVEuZZ95P3X4ItTmr9aZRFDbiMj7PUbUXf8PCGuFxDFurcVqOAhMlZvKvO+Fp+Vw5zNByE8KgZx8QnIZmWBIU3ror+nM9yG9sOKUZNhaWIM99FzEXDpFkivwoTUX75s1rjoM05p4WN89oV7Tl/Bw5CXMDUyxK2nIZjhdwCkrnFs5hBU7TWJnBd9FM9ni04ulWFI9zTd6OtRW6mdPlQDpnkLHVK2+XLZoFuTejJxwF+LoaunBx1dHfzVr6NM04bKuRNxCvklgSuVlFTsPnYGbl2Gko41hTi/W0lNhc6sNdtw7eETLNtxAKoy9WDr3AqzV2/BlsC/8ffV2zItLTKaGqf7MglmVupsbNBW9XMaqNilClwyBU4Oxck2JkO/ogeQnITmdZywbspgqMo2QP/mbvDZdgDv2BATIgM3wILLGegTm9PfuZ1QObhJs1Qwdw7cvvMQ0FVBXNgLVWlXWYdNmrh5mMwTmxG2cQQ9PV21WSHHfz1NjYrspEftKohNSsE76gybH5eq5WBRpw3ZRyOyoTsxpEMTqCo1psr6Mj8mmTxTbsOALgK/lC9YWMhnHRgbv3+hBD8bGMDLpTrEic3YevI8Vh49QwxCBpgwsGUD6pAJNWAOVfWWmLbZn+qYQJeeGX/2bKtuw9wcrf/yodioNbrOXi6fGTpsjbdT1NFsxjKoPHrA2JJ6Qr2/+zoSPchJhVVG1K5QmqKTjIiIfodaY+ciY1ZrCn1M8W7/CoTt8MHyYV2RTE4rc2mreavIwpvBksrsunoXw9o3xgS6+Jmh27hDl3Hv4hORnV50YsogjG7miitPn8PaIoMMeY5NHohbwaG48fg59l+8DnubrLi5YCyGe9RBib4Tsf30JSzo2hx6NEudF/jiyrwxePzqNbxKFsKu8X2x3f8oEomji2WxQpWSRb7OHs7bvFc49R6vPH0fvsriJ5NjpKtN5+/AV7sYPwo6JevjfvubyGsRj0FHsyFT5cEY3lHt/f0M/Jhp0sIEYuyTUwoC63NiWJcSCCWHXIO4hEQUyRSBvLkTkWimgxluoZi8cpuS+5PAFPyRePz8hShTs6w4OS+/MCvjJAPcQ6cuKLlqvI58S0FAbdFzygIlRY3Lt+8L4wqNhWW15uL5S7Xn+7344QNMD2wduvctJ1z7TaRAMlG07FJOiNN2oqpneaUED+6BmD+8pEjYYCviV9qK5p4OIvzNWyX32/HdLOredwJc3B1hWsYJwS9e4XFIGJ6+eIka3ceiatfRskzjerVwI9IS+y/fhj7Zyb1PiyHDkKIoV627zA8jnR1w5iJ6782KnEuro8SO+vBZdRRWpFq/F981QKIG7CK2YrfXC8SMv48K7YZKW3/70XPUtdmFxvb7oarYBH5B56Gf2xUu5ZNQpb8Xosnk3t26msxrIiyd6iPLw9KIujER4pI/XhxchZtbF5H9Iuv3I6BQ8qfDeUBHIW7mp8telOrdU5y+dV/J+bn4ZjPhf/YqXEbMIUPzhWAiKQk5smTCjeWTYE4eswaOPSbg3I37ag/sC+jXqCZmd2+uPP0z/HQ7+IA89oLtRyKJVzU0qx8McluOzxuBysXyq58/g5CX4Qg8exnWGS1Rs1wpqkrON/Xa8CsmR70840i+K7ui2uDOkM/TumEdrJ48WCapitQkR07tZn4A8ot3Lp4Ct2rllISP8SoyGtaNepO3poODfw5ErTLkR30lZNTQj+Iicga3r5gFrxn/QxL1LXHbYqXEp6EeYPmG9GJdBHpPlo6+BibkxMeSImEnfvmYPugwcrocoFetKlg/dYgsM3XFJoxY5MsaB9e2+uDBs1Aagy5cKztg5uqtCDh3BVVLFSWvtIksr8HKnQfhdzgIWawsMaBlQxTLl1vJAa7de4wp1C4v0Izp7IVnYa/hqgww/LgfTl66DkEEcK9eUQYlfgePY+vhk+RIJMC5fBn09HIjyVGLzvsFNjnAhePhVOYPmaFBTvfOeEYsog1zCplsMlshOCwc0e9ipZwtGt4TV6hj3tv3qwvRi3lSbj0JxrTV5K0Qa+YilzsiKhpRVCczmYCjiyfh9uNn8Bg8VVJ29di+aDNmtuQmE2K/jZMHYYHfPuw/dZF6Sh2mAW6dPhweQ/+kCU2AuEJaOn81DO/TAW3dalLbMajaYTASiX85krq1xZsGGE8DpCCDGw2cORJOpYuqO6jArnlfPEyzh+RO8cXCfu3xiNI9qUNhkVH08nj09nLH/G00QOqICPJTSgN7qYP1hk1Td1KBsSEFRIr4J9MvU0sDFSWnHFmnPAE+Ow+hGwdBPMCpg+AxmiaBOEac2ooZ63dh3LJNiIl8qy7MMs5tc0h4dgfbQXop2xyOumgWtZGz1UA8fBsj86b3ojBQV0/em5hnQE7SjJWLF8JTv0Xq6C1jRszff1zdDgVM8czaCnaduy6jbpnHF4WP7/xXUsC1Sl7xB1ZTEL0OnUjeOV/of6g81p04r67H/eRQ08pKrpqqGnTH4I17MWdoVzkYvqYNI+eB8zOrt6GIggnCuOUA4tBUJaNRqyk0qxUL2eHk5AHyWeXRE7ppNBeXTaE4t32NCjCl0HXxwRMynUMepFAuzaiujori9iRcmzOSYm8dFO49QbbDabIMTayK0s+S8mkxdxXuvQiXDgPnq3hS6S0sUylEtWNje2P40k1IJE3qWq4kDlI0y4ijvnKQmMncDG9i3kmOOOs98ceaiSnrdmLr8XMyari2jOTqN8B3uWppkdXMBAUzW6BYtkxKym8ApuC/iX0nzggdh0aiZNPeIiEhQUn9OfhXB+d/8qxwcaPwaEUOEbEot0CBj/dnfyR+KGsyKNCFjXNblCXNmxbtxy/C3tbBSNDXgYlZCua6vkLQxRtK7o/HDx9ckXpN8LxtAM7U34Tc9TooqWrktbFGlNCFykgFHfK1z780gm129Rrbz8APHRyr4oYFYpBIal4YqJAY+VDJUSOA1LT5GDusu2WBvgdtcDHOAbbZ/iOD4028M/EO2H3fFFNPWiAk0hA5arVQctllNYC4dRjndbtj0XFTXGGHQAsN+k2EgWND9Jy6UEn5Tiiy90Nx70mIeEe+7IGg8wJ/OAu7+u2UHDUqtR9GTqH6hIUGrr3HisBphYTwzSHm9SkuxvusVXK+HT9dW67cdVA4etQU9rWdRExsnCjeYqBIDLIXUYfthWufiUop6kjRukLsyCni19iKhGW2Iq9bVyXn2/HDFUpaBFy4izNjHuHu1GDM8zuIkDdR0DMTMLNKwYPnqU56xyZ1sfm6BQxMUjDxrDX6NCW/83uhDPKbEBEZJYxKVhOuDRyEW98J4kV4hLj75JkIOHNJFGzURQScvSKpldOlobCs4ykOnL0sHj4LFSjXSJhVbyk4SuGzO+FvooR+SRdi4Toic/VWYuryjcobvg/fNbhcrh2ljCSutxULR5aQJ5V4R9mxYQ0hLtgJx6a1xIaAk7IsnFqIWsOnC9uW/eWBJEYcOfDlGpUXCyaXJLZ0Fk9CwmT6j8J3saVc5yBXnoJyhEYJXPTzRmjgRtx5bYEbzw1x7pkpvCYuhGGj7rDOkx3FMh1DcEwslo3pjcMXrqFA017w6/oWPetEokoFxx9uFr4rOoinKMC8UiPkNYtEtRrN4DO6l5IDnLt5Hw6F8+H0rQeoMHIukif608tUiEnQg9nwClSZ4kYKep1KFMWNO3fxeO8qaSp+JH76Chlj66lrqG/clOxgMkLJ9q14PhPtnByRPZPWMZ+fgG8aHO/m52s5GO8oYI2OjZeb8OydcEtmxoawtbaCQ8E86NuwJsoUyCPrNJ68BOZJp5FsWR2r+raSafefh2HWlgM4ef0eHoWG4+27WNmGob4uxbvkfxIlTek6OG0QCuTMKuv8E3wz5VS1yG/kNYzPgZumQU/u0gQjWtRXEomSJ87Dcxx5IbzOorXWki5o8sRxX+Xhn+GbB5eQlIQF2wOgr6srQ30DVi7UFJ/luPIwGMeu3sHT4BfqBRxCLuuMeLx2OlyGz4b/uWvqQZHMWhOVKxe1R+n8uZHFMgP0yC+NT0iSSxZx9NvGuQKlq3fM/yl+usz1mr8WC3cESCpnIJaNIkrwJNQsVRiHiN2+Bmt2HZKT0dylOpJSkuVaC29Pa68BpQfV1KXr2Ygqj7yQZYIyhe3h5FgCpsZGSipw+MxF7Dt+TnlSw9rKAu5OFVAor62Skj42HT2HZhPJSVbYuFeDGpjfM9Wh/hJUBZ0A6ksr1xo0UJoo4pIuni7wGdFTKZE+VHlc24pHIWHKoxYSE2FkbIxrW3yQzzY7JixZh7Hea5RMLZByyUzs9PLoZiUhfRRsPwJ3noXBkAYY579ESf06qArXUA/OxQkbbjyCHimczrUrY17nz+/H01QqQk1/HRo4o6lzFejp6cmjR3GkDe1d2+Li7fvq0lyOZIHLedWtRnbJUC7wvop+hxmrt6jLfAL7pvSXq8f/G9hOSfkHkP1TIZ6UU9SGOYjwnYlZ7RsrmZ+GKk/9DuJRKFGOJE8eCVWwZKs/uk6ar164pUb/GtAJQ+evlJsi4uoBpRQ1UJwcXFIalYoXwdDWjWQnnByLy53ZcURt6haGtm2MUoXyqSsQnoS+xKSlG/D81WvULV8avbzclBw1NPsPlUsWxogOzaAqVltSrlmtymjhXBUqHRXscmZH0Xy5cftxMJZv249r9x/BxjoTens1QPECeWU7qjzundRsyYNTDupq4NZ/InafZDkTsuGNh06qB3fFX12AoCrpIs8UjW7fFBN91hIl9VCzXAkEnL6UaipIgbhXLYsdM0eh1ZhZWLvnME0aKQPWZUyV2Dg8ObQW1qQVjfk0lZasywVcniEq18qlGtZs2SdlrkdjV7yLT5CbLbINuRhMv9RmheKFEbRqFrEld4BflI7mWT2eWImhqwc/PgTFZUyMUaxFX9h5doOqDHfEWJ6Ym9C9pTqfovGA89dQjRTSntljYG5mKge88/hZ+AUEYe3+Y7LczH4dcGvLYpQoSBSlMvk8uqN0u4Hynjvbh6gp388dZjHhtlXUV3Zk6RJ0z20XtMuFI//7C7d3LEWPJmRLKe/vSzfwJiqaKNe4B7ElxVVMuROb1IPRgqo8sVqatfz3s0ngpYXd04ajNrGiqhyVpVnNbG6Gl3uWy3z2XnS5DaKuZoPSs1o5+E1KXR1TOTZQ7wsqlKxYrABOLp4k80JeRcDGraMcYCvSB2t484Xe0d2jDuaSqPChA23weTtuY+f0EUQ5nhEukKYQQx7G400PylPxIWcuQ9oxeLsPHvotwugOTZGQLOA8eComkpxo2unf3F1pgSdeBb0MGdR5PED63XX6MkzqtFVfdUnBKNSVk0j96UUsp0H2zBmps0QxzmcuY6eA2yEKxcQloFjrAfKsHk+QepKIpUnRRVHfdXgHRjbKHkYa9FqwWs3/lF+/sqO6HF05yKvIQ+HJhA5NUKtCKfmyMb7b1bsylJ/25IIOd0apy1cCUSiWvA95xfPukBSq9/nGrIW18X7g9GtkLAfAO0MZXTrgethr6Jubo1G9GujVxlM9OLpSaJJ0WEY0jWojgPh2xaG/36dXKl4o3XJRpEllmtYAlgdQPS0kkJv1vi5d7akjInDtR5dkd2pnU9B5pSZzKqVxh7kua25lW2zpsbPyXCIPOGHfcmwd1xfze7eh+jQxlM8bk+QUUiUmNV3e+45iip8/cncZiVrj5lEhapRmYPeUQYhneeFypFB8/I9hxvaDKNF/Mk6TH8np+fPkUM8w3V96GoLNQRfkro/TyNkgyZed61Kvuuz8iiOnsPPsFaX7wKHLt5Cj43BkzplN1l9PjvWZu4/wlgLbvHy4h7wm+W4ihLG5KSwzmFKSsfw1sTCTWpPRc8kGWGQ0l+nspKnseo4XfPhRGzRXcsb4OjKuD6oVscfELfsxfjOp4TTgsrxXF79+Dgyb9YUudUDuq1HdFHKu+egwIxt5McHeE1GYJuROyEupO4SyYalDE2xMg78zdxRydB4p2+AdWJZvphY75tyX5pXL4M71u1KJuFUshc1HzsCI6rITz+/Tp7IWJL/8rUmnek5Q9VqyQbzkrWAFJjSzhW2zoVkVB+TKbKWkAttOXcRG3vHUAp8/aVKxDGqXJJYlZG45kMyCHrx7tMRxisQ3nzhHHdFBU5LXSS1Tlcwuotr0rQfwgAw974mXts+NmR0aI4eVJULfvEXLGctw+1kocmfJhKXEan9u8ZfeSWWa5Ciqo0uDKFXQDtVKF8M03614EBwqDxUMaeOB/X9fwFMqU5IM+Q+NCop3GiFNw4R2nnAlQ/6rQRL642BtZozMpsYwSnvm5Rfhhw7OiuI1KyMDefj5d8APZUteRyFd8pHX8Kvw0yPxX41pK/0wbM5KZDN8i+q5E2BIEnMmRB/XXxihtWcdeI/sRdaNTN5/EP8p4oW9fiO5nw/emqR3Bk8LSWR+Gw+aitNB+xHU5jnyWsZTXTaZ5G6oBJKTVaizJSduJxfADb8FZPvJ1/iP4YfqzJ+BsPAIlGnZD1kdKmPBUCfsne6EDq0rQq9UXfxva2ronBaRUTE4fvkOnAvGI2/OeCTq60BFnjfvyKcYqWBgJtCq+FuEUvsXye34L+K3lrxEch5rdh+HzOH+2OoZSi4/8Rr96esLPHhjgPLLc2Pj/Hmo7lBMqfEhfDbvQbfRszGqbgTG13pFcSENlfxWxpYr5mi2LjNaNnLHqonqA2//NfzWkseOQaXiBRD03AgPYwyhnyEF+hwTUxAfEJwBr6L10W/aIpy9dltdIQ26NqmHqAu7oFdoAGxmV4POyD+gGlUUqiGFMfN2Hdzdv+GzhOOo42noS1y6dV+q7N8N/wmbd/PBEwyduxoXrl8je5UIGxs7OFI0tHrPQbyJiKQSKmSxtoLfjFGoQlHRp7Bsmz86jaNYmuxmi4Z1sHaK+kh3Wly8dQ9uvccjMvwJmhd9BzvzRJwOMcL2W0aoUt4R2+eMgZX5r3en//Pe5pHzV9Fs8GSEUdiLhBQUKFQQPT1ro717TWSggIyx+/hZtBw6FRVyv0D5fMkIvGWIu29zY8/8cTIM1sb9pyEo2qQ3upV4hDl1Q5EUp4OUJFJRdCUlAlU35URSlnL4e+U0fM3XED8Tv73D8iXwdwVjerRHiVwJCJ3zGLdH7UFt06Eo1MgDfoGnEfoqAq3GL8SWrnfhP+QFxtYPx9FhwRhf+zLq9/8TsbxgqwV9ir4N9A0QTZ4p9NjAEodTWKdjQMTTUSE2SSXLaD50+JX45cTjyVu9+zBajJyFVqPmwHfPkY8mVBt8COFFeKQMBTTgLejwWF2ExOgiWajwPNoAKQbmyGhuhmyZM6Jzo1posz4Xtl2ywN1IAyw9YYm+flkwqFV9GKcJOXJlz4J29atg2WlLmEwoDPf1OdDnoDUq+OZEhpn5YF+6LgKXTJZrSL8av1RtjlzgiyUrfbDN4yUq5npHVCB789IYjTbZwMA8H+IS4/H6bbT8AExPV1f+epUMRd0SsfC/ZowDjwrhyOKpKJTbRhJzV9AlTF63B+dv3OJ1Vgxu3QjTunhh7hZ/9J+9XC6LZs9shf0zR+APe/UnRw+fhWLofF+cuXqNCGKIh89fICmBmCchEXWcKsB38mAZUzKxfpeVFQ1+GfHYe8vfsBuWV7oEzyIxSCA1xOpJn8xU4CNT1FiSB2aWxlJ6+FDV6zexKJb1GY4MClbrC13AZYE9/K+Q42Csh4olCmF0Gw/YZMqIikP+QkxMItU3R/Fc2RF06SqJbBLsSKpOzRsjt0AZJy7fhnu/wTg94B7y2/AZjBSM9bPC8oslcHzFVOSx+efHfv5N/FLJm7d+F4b9ORML675Cg8LRknj+D03ReUtmjO3fB4Pbeiol1VhF6nWk93pyHCKhZ5IZfZq64NGLV/ANPIXouAS5H6evr4K32z10cHxEo2MB1MHEwLyYdqIQHPPa4FFwKB4/fS5P3cnllqQUuBd/jTEu4XgUpodu660wqucg9G2eeiTqd8Uv9zb59UGXbiLg7FWKq1Lkd39VyQnR4f3yf4CEpGT08NkCvTeb4d3kIoUDWipONwXOK8ri4BVeAktArozmcCS1Wb98SdSvWEZ6peFvouUmTFYrC3Wd/wD+VeLxq15HvZPfG/L5NnY+2I7xr5AHE0i7UZkUSktJEfJYCn+uZ6CrR265njzJyLtrn3IW3sTEovWMZShjHoDeVe7B0jAJYTH6GOafH6pMjbGy96e/7ua+RVJ9PokZR/1LTEyWx9E0/eAjAHwsTeNk8j07SvyJr+beKoOp9ET/Lfzrktfmr6Xw3X0UMNTESDQbaYVM2w3XdI9/+SLCyl12cmD0qI1SdrbwqFwGzauXQ27lKz/e0vz79mOERkTBLqsVHPPbvnftmTg7Tl7AxiNncOTqHUQRwfjzYwk+V8Hl5EXP6fVDG5o0el/+vDnw97yR8nvNfwv/OvFY4vosWIdF2w6pCaGZINmLT3RFexL5nlWqZqI14NCBJLhqqUJY2Kc1iuXNqWRAStTQpX5YRkyTlETRNkuH9nslQ/CiJz1ouvDJ/ij1+EdhqLLFC2DL2J7IaZ26J/9v4JfbvG9BaPgbXHrwFHtPX8Xm4+cQGvb6Q4KQJOTKkQWrBnfAXGKS7YFn1EdDNKB8Y7JzLg5F4VnVEWUK5Eb+HFmlavwv4T9JvPSwNuAUes5bg8hoihfJ/kjw0N5LGN2Tuu3f2BmT2ntQ7KZFzB+A3cfOwK3LUMgzfQQD0g5LJwxCNgpdekyaC10+uUZIInvatoEzRndtKZ+/B6rYuHhhV789Qp6Q+/w5Y6vQOIOVJexzZke1MsXQwrU6HIsWlOnaGLPYFxNnLHk/kE9CaTOTdSbUKFsCQ9o3hUOR/DLtWzF82Rb86buTZk9r3ZEkrQKptkN/DfziJu63QhKv67DU47PxCWhJRPJ0qQGPkTN43U2dTsF/N886WNzvw6+AvwWSReUCK6sV7Ys5lidXc5GDwOlR72Jx8c4DzFm/E2Vb9YOqSE3kJ+KfuHhNNsjg1ZCP2uPVCe32uH1Op8kMj4rG5oCTcGzWA7YubeTh6W/F1I6e+LNbMzlJEvRbw7EYjs4c+tMI9ylw6GNP6ridSzV0qlNVXm1dq6FKsY8Z/lsgJa+wZzcKXkPUkkfzyvh7xQyU5/OZCt7GvMON+08wd/0ObDpwTLrQ79UTg4LkSiQ9h7ynYIbvVoyevTRV8sjDa9XQWS41aRBHnHnq6i20GztbfnT/vi1Kr1ejInbPHad+/gawJbj5JEQyGnuZxfPZwojPev5E8M6FW7fhH0heE5fq2DSN0n4S1MRr0uMj4gUungQnh+Lqh3SwcPMe9PnLGylsUjR2JSEJ1SuUQvlihTD1f+tSVVdcPLzq1cT6qR/vn63ffxQtBk8lQpMUMuIT4eJUHnbEsQv52DW3QYyiZ2yII96TcfziDUxbuRkREW+psNJZCZV0Qtq51cKknq0/2G/jM7Gz1mzDgo27EPLilVJNqy7139TMFF7OVTGhWyvYZEn1GpkBxvusg8+WfYiOiqEU7XeSGaH3DGjdCEXscqHZgEla40hAK1Kbjao4wrPXmNS5SEhA19Ye8B7Vh1Ttacxfuw0nr9xGDGmf91pJAzmtPC4TeNaqjCl92n/wcama3Xny+Qy59qVxiT+Bnk3qYdus0aQNWZcr9UkNHrt0E5tIBcpz8VrtcSSVSMY6Ni4Or95E4uyNuxg0dznajp+nllAuR0Qyy2iOuQM7k5YmRmJp4YvaTaYxVe44DMMX+SLiLU0i5/ORcP7lE9rURiyFCou3H0Cmqs0webn666ThC31hXNYdI73XyQ/BZXsUZhiYmdG7LIlh6ZnGEEN2cdmew8hRuyWajpgupXcBMah5pcaYSSYimvJlP/l4+vt368k4cfzSjWg2bJpa6rTGzPOq4pCGCad1ab4/2xd0HgdIYmPekZPFNKB+mGS0QAY+/c0mhb/CoN9YCoPWEJPnqtFc+hMaqPiD78LN+8o1vw8kb/44OJFT8iVU6joSQRevpxpkBreRlvasZjXbOJzHg+KLJolXUSqRtI7q0AS1SfUyuk/3gfemveoBa0AS1Ni5ClaO6g1TkkQN1h84jrYT5yOR21e0AK94WBLHvuJz0pxGcRzbvM2TB8G1YhlZRoP7NPaqPUbjeRhJJU8sleWzyREkaYkcwHOT1E/+WTSoC7p5pH7lz6tF3actwYodBz+cA5Y80gIeVRzgwRKpGQeNobuXGxYN6y7Nyxt6R78WDZD5E19Rth03G6t3UEzMbVO/jIlBAkkDlStaQJE8yUlpLmUSvgQD5pC0dZkJ0qTpkjoxtTCXlyFxvQ7XYyITdyXTdezSDbiQ+uw5axmNL4mSFanSXET8hrUry8nXJhyjORF0ep926vaU8kk01a949YQ1A6dRXpt6NWBuYoKjxGza1/NXEWhDnrMcM5cl6QxjwnHjmrGQVI/r0vwDwjH4e6jlI3uiA6dTGc375SUZlNpkwmm0CF+KfR9E6nNSj9YwofGcunYHK0jyp5KpGLVkHYYvXiO1BX/7xJ9NyHok9bHRsXj4XP3dJI2MGucBciZ3lCEl58vEO3r5Jk7ffaioC3V5XufLRqrvGU3I+zbI5jUje7J21MdfdB48dxUeY+YgmtRpMpVftCsAW4IuoCB/i8Gd1rRBxKtXyUF9nw4cCtnDmFROLH9eyxOWFjQ+771H4L0nUElIA34Pf7iSHkjq9GmMDoXtlYSPwdK8fNdh9TwyWNPwfOrQ3LKq1aQTMfQNjRAWEQmvCfMReOaymsgah41XetjuMQ0Y3C/tL4l4MUiZE2qZ/9MPcwdziwbpTYAWdvx9EV6TFyKOV5XY5jBIxZQunA/V/iiEGRt2fTCQFE3n0qC2wx+oT6plw0G2k+ryLyjQfnHzQWq7DBrM5UfPlIePcS80DHGs4rhOel0naW5Zpwrq0Pvk5HwGSSRBs7bux7UHT99PaiLVv/eZEObqY4qTtYnE75ASSPWNiSk0KtXICCfuPkKeDsPICU8ALC2kxObKmgnzu7VAXeqf9sL7YfIhao6gOFHDxER8JQhS1CYTjgetdaW3cv8sPAITN+6BpVdfNJxEhOPOcYelcdWBfb5c2DdpIPWHPD12BLTa02UHJg1iSCLHrd+FzX9fUn+UpylLbWbPlhkqblvThpkJvMm2rT1yWqmdinshLzF0zQ4ILsd90Vw8kTw2vicp3n3hOsVd2dC6VqXPXqUL5EVDYiiV9rxQ/bHrd+PyQyJoGuw+exV/EbHlN3ua8vx5Gc8PC4apKVSai0zGhRfhiKP54HtO47Y3je4Jd/LUtec9Oj4eQzfskZpNUx9UJ17hPXJYEkThfpMgPxfVljz2rtJyqBRvKqPhbM4mg50hgynmd2qKtk7lZPKEzfswlj9A5EnTgNWBZvVeA5Zutm3v26MG6b2zOzfD45evMUdjqDXg96UkQ0V9KJorO0xpgm5TjPiGnRLtchxjVSuLFT1bwf1PHxxmh4onlEF90KGyDsRo+YhB9MjehkdH40FoOG49I6eNQhX+NO7EhH5YejgIi3eRmtUeR2IyzDKYoAipdd69uPY0BMk0B9Iz1JZ4ckxa1qyAtsQEXeeuhgETkcBbX3bZrfH0ZQQNlS2zSqbx0ErmzYm8Wa2l43WVtMy9kDDpePGaq9wVoUKx1O64Vu5o71yZiJeQIP7oPwX3iXj62sTTAjfM/dIh4ulSIxYUT5XLnwce5UuiUbkSMNUeHGGSnz9Gr91J80Wc+xlwu/JTWXpvARpQV+pQhxoViA666LfcD4v3n5BfwjF4369r7Yo4Tur0Cg1MvZem3l9jmmv2BZkgi7p4oXqx1GU2JvBQ3x04ePkW0S5Z1uOxaCwD108WXJ97JFCICLNlUCfYU5/O3X+CzovX4ToRSe7bab2Td0hYxdpaZ0RD8pJXBZ5CJMWFPCb+iLR19fLoXr0cRlMoodnnY4J5OlVA89qVMHPDbly4dV8e4tajzjCBuF3ez0wmU5Ob3t+RnKzV/kdwR3k/O3NepB06u9f6fRemWXJXBQS9Jx4H2vPIJjTgT4sJr95GI5ziPd4w5dWTzBZmsGAH5yvwmjzJiJh3JKBq68EeYwYTI2T5wndpUbFxCCMp574wo/PmK3+Q/r1gpnv9Nkr2h3fzzUn9mrIT+AX8tsSbSbbV7+jp9+qGJ2xCx6ao40gOx/9DIn0X8DeAmaG++jNU5eJ7Iz4E+/94j992NrJZmqOQTTYUtMmC/Nms4VW9AsoXLaDk/j8A4P8AWTdQgQQ2bbsAAAAASUVORK5CYII="/>
          <p:cNvSpPr>
            <a:spLocks noChangeAspect="1" noChangeArrowheads="1"/>
          </p:cNvSpPr>
          <p:nvPr/>
        </p:nvSpPr>
        <p:spPr bwMode="auto">
          <a:xfrm>
            <a:off x="9525" y="283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4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1685" y="585216"/>
            <a:ext cx="888157" cy="88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018" y="684141"/>
            <a:ext cx="888157" cy="88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6444" y="785274"/>
            <a:ext cx="888157" cy="88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Nirwana\Dropbox\bachelorpodium\Artboard 3 copy 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16" y="333141"/>
            <a:ext cx="7933543" cy="463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Nirwana\Private Documents\ITSE\BP Ingestion\PR\Bachelorpodium\Präsentation\Bauteile\Asset 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31" y="2121696"/>
            <a:ext cx="2519912" cy="111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3707904" y="2358836"/>
            <a:ext cx="1960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tx1">
                    <a:alpha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ler" charset="0"/>
                <a:ea typeface="Muller" charset="0"/>
                <a:cs typeface="Muller" charset="0"/>
              </a:rPr>
              <a:t>Software</a:t>
            </a:r>
            <a:endParaRPr lang="de-DE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tx1">
                  <a:alpha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ler" charset="0"/>
              <a:ea typeface="Muller" charset="0"/>
              <a:cs typeface="Mull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307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07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0</TotalTime>
  <Words>298</Words>
  <Application>Microsoft Office PowerPoint</Application>
  <PresentationFormat>Bildschirmpräsentation (16:9)</PresentationFormat>
  <Paragraphs>127</Paragraphs>
  <Slides>28</Slides>
  <Notes>7</Notes>
  <HiddenSlides>1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Larissa-Design</vt:lpstr>
      <vt:lpstr> Wirtschaft im Beziehungscheck Konstruktion eines Netzwerks von Millionen deutscher Unternehmen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Wirtschaft im Beziehungscheck Konstruktion eines Netzwerks von Millionen deutscher Unternehmen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Wirtschaft im Beziehungscheck Konstruktion eines Netzwerks von Millionen deutscher Unternehmen</dc:title>
  <dc:creator>Nirwana</dc:creator>
  <cp:lastModifiedBy>Microsoft</cp:lastModifiedBy>
  <cp:revision>148</cp:revision>
  <cp:lastPrinted>2017-07-12T13:18:20Z</cp:lastPrinted>
  <dcterms:created xsi:type="dcterms:W3CDTF">2017-06-22T14:21:45Z</dcterms:created>
  <dcterms:modified xsi:type="dcterms:W3CDTF">2017-07-13T06:55:00Z</dcterms:modified>
</cp:coreProperties>
</file>